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17"/>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Fira Sans Extra Condensed Medium" panose="02020500000000000000" charset="0"/>
      <p:regular r:id="rId22"/>
      <p:bold r:id="rId23"/>
      <p:italic r:id="rId24"/>
      <p:boldItalic r:id="rId25"/>
    </p:embeddedFont>
    <p:embeddedFont>
      <p:font typeface="Livvic" pitchFamily="2" charset="0"/>
      <p:regular r:id="rId26"/>
      <p:bold r:id="rId27"/>
      <p:italic r:id="rId28"/>
      <p:boldItalic r:id="rId29"/>
    </p:embeddedFont>
    <p:embeddedFont>
      <p:font typeface="Roboto Condensed Light" panose="02000000000000000000" pitchFamily="2" charset="0"/>
      <p:regular r:id="rId30"/>
      <p:bold r:id="rId31"/>
      <p:italic r:id="rId32"/>
      <p:boldItalic r:id="rId33"/>
    </p:embeddedFont>
    <p:embeddedFont>
      <p:font typeface="Squada One" panose="02020500000000000000"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38" autoAdjust="0"/>
  </p:normalViewPr>
  <p:slideViewPr>
    <p:cSldViewPr snapToGrid="0">
      <p:cViewPr varScale="1">
        <p:scale>
          <a:sx n="123" d="100"/>
          <a:sy n="123" d="100"/>
        </p:scale>
        <p:origin x="1254"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dirty="0">
                <a:latin typeface="Calibri" panose="020F0502020204030204" pitchFamily="34" charset="0"/>
                <a:cs typeface="Calibri" panose="020F0502020204030204" pitchFamily="34" charset="0"/>
              </a:rPr>
              <a:t>3. </a:t>
            </a:r>
            <a:r>
              <a:rPr lang="zh-TW" altLang="en-US" dirty="0">
                <a:latin typeface="Calibri" panose="020F0502020204030204" pitchFamily="34" charset="0"/>
                <a:cs typeface="Calibri" panose="020F0502020204030204" pitchFamily="34" charset="0"/>
              </a:rPr>
              <a:t>職業轉型：</a:t>
            </a:r>
            <a:r>
              <a:rPr lang="zh-TW" altLang="en-US" b="1" dirty="0">
                <a:latin typeface="Calibri" panose="020F0502020204030204" pitchFamily="34" charset="0"/>
                <a:cs typeface="Calibri" panose="020F0502020204030204" pitchFamily="34" charset="0"/>
              </a:rPr>
              <a:t>新興行業的崛起</a:t>
            </a:r>
            <a:r>
              <a:rPr lang="zh-TW" altLang="en-US" dirty="0">
                <a:latin typeface="Calibri" panose="020F0502020204030204" pitchFamily="34" charset="0"/>
                <a:cs typeface="Calibri" panose="020F0502020204030204" pitchFamily="34" charset="0"/>
              </a:rPr>
              <a:t>與</a:t>
            </a:r>
            <a:r>
              <a:rPr lang="zh-TW" altLang="en-US" b="1" dirty="0">
                <a:latin typeface="Calibri" panose="020F0502020204030204" pitchFamily="34" charset="0"/>
                <a:cs typeface="Calibri" panose="020F0502020204030204" pitchFamily="34" charset="0"/>
              </a:rPr>
              <a:t>跨學科技能的需求</a:t>
            </a:r>
          </a:p>
          <a:p>
            <a:pPr marL="0" lvl="0" indent="0" algn="l" rtl="0">
              <a:lnSpc>
                <a:spcPct val="100000"/>
              </a:lnSpc>
              <a:spcBef>
                <a:spcPts val="0"/>
              </a:spcBef>
              <a:spcAft>
                <a:spcPts val="0"/>
              </a:spcAft>
              <a:buSzPts val="1100"/>
              <a:buNone/>
            </a:pPr>
            <a:r>
              <a:rPr lang="zh-TW" altLang="en-US" b="0" dirty="0">
                <a:latin typeface="Calibri" panose="020F0502020204030204" pitchFamily="34" charset="0"/>
                <a:cs typeface="Calibri" panose="020F0502020204030204" pitchFamily="34" charset="0"/>
              </a:rPr>
              <a:t>隨著一些傳統職業減少，新興行業的需求逐漸崛起。</a:t>
            </a:r>
            <a:r>
              <a:rPr lang="zh-TW" altLang="en-US" u="sng" dirty="0">
                <a:latin typeface="Calibri" panose="020F0502020204030204" pitchFamily="34" charset="0"/>
                <a:cs typeface="Calibri" panose="020F0502020204030204" pitchFamily="34" charset="0"/>
              </a:rPr>
              <a:t>我們將研究這些</a:t>
            </a:r>
            <a:r>
              <a:rPr lang="zh-TW" altLang="en-US" b="1" u="sng" dirty="0">
                <a:latin typeface="Calibri" panose="020F0502020204030204" pitchFamily="34" charset="0"/>
                <a:cs typeface="Calibri" panose="020F0502020204030204" pitchFamily="34" charset="0"/>
              </a:rPr>
              <a:t>新興職業</a:t>
            </a:r>
            <a:r>
              <a:rPr lang="zh-TW" altLang="en-US" u="sng" dirty="0">
                <a:latin typeface="Calibri" panose="020F0502020204030204" pitchFamily="34" charset="0"/>
                <a:cs typeface="Calibri" panose="020F0502020204030204" pitchFamily="34" charset="0"/>
              </a:rPr>
              <a:t>，強調</a:t>
            </a:r>
            <a:r>
              <a:rPr lang="zh-TW" altLang="en-US" b="1" u="sng" dirty="0">
                <a:latin typeface="Calibri" panose="020F0502020204030204" pitchFamily="34" charset="0"/>
                <a:cs typeface="Calibri" panose="020F0502020204030204" pitchFamily="34" charset="0"/>
              </a:rPr>
              <a:t>跨學科技能</a:t>
            </a:r>
            <a:r>
              <a:rPr lang="zh-TW" altLang="en-US" u="sng" dirty="0">
                <a:latin typeface="Calibri" panose="020F0502020204030204" pitchFamily="34" charset="0"/>
                <a:cs typeface="Calibri" panose="020F0502020204030204" pitchFamily="34" charset="0"/>
              </a:rPr>
              <a:t>的重要性，並討論如何實現</a:t>
            </a:r>
            <a:r>
              <a:rPr lang="zh-TW" altLang="en-US" b="1" u="sng" dirty="0">
                <a:latin typeface="Calibri" panose="020F0502020204030204" pitchFamily="34" charset="0"/>
                <a:cs typeface="Calibri" panose="020F0502020204030204" pitchFamily="34" charset="0"/>
              </a:rPr>
              <a:t>職業轉型</a:t>
            </a:r>
            <a:r>
              <a:rPr lang="zh-TW" altLang="en-US" u="sng" dirty="0">
                <a:latin typeface="Calibri" panose="020F0502020204030204" pitchFamily="34" charset="0"/>
                <a:cs typeface="Calibri" panose="020F0502020204030204" pitchFamily="34" charset="0"/>
              </a:rPr>
              <a:t>。</a:t>
            </a:r>
            <a:endParaRPr u="sng" dirty="0">
              <a:latin typeface="Calibri" panose="020F0502020204030204" pitchFamily="34" charset="0"/>
              <a:cs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3787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9474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endParaRPr lang="en-US" altLang="zh-TW" dirty="0">
              <a:latin typeface="Calibri" panose="020F0502020204030204" pitchFamily="34" charset="0"/>
              <a:cs typeface="Calibri" panose="020F0502020204030204" pitchFamily="34" charset="0"/>
            </a:endParaRPr>
          </a:p>
          <a:p>
            <a:endParaRPr lang="en-US" altLang="zh-TW"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554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如何實現職業轉型</a:t>
            </a:r>
            <a:endParaRPr lang="en-US" altLang="zh-TW" dirty="0">
              <a:latin typeface="Calibri" panose="020F0502020204030204" pitchFamily="34" charset="0"/>
              <a:cs typeface="Calibri" panose="020F0502020204030204" pitchFamily="34" charset="0"/>
            </a:endParaRPr>
          </a:p>
          <a:p>
            <a:pPr marL="457200" indent="-298450">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Prepare for the future: Lifelong Learning, Collaborate with AI, Be flexible and adaptable.</a:t>
            </a:r>
          </a:p>
        </p:txBody>
      </p:sp>
    </p:spTree>
    <p:extLst>
      <p:ext uri="{BB962C8B-B14F-4D97-AF65-F5344CB8AC3E}">
        <p14:creationId xmlns:p14="http://schemas.microsoft.com/office/powerpoint/2010/main" val="178801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如何實現職業轉型</a:t>
            </a:r>
          </a:p>
        </p:txBody>
      </p:sp>
    </p:spTree>
    <p:extLst>
      <p:ext uri="{BB962C8B-B14F-4D97-AF65-F5344CB8AC3E}">
        <p14:creationId xmlns:p14="http://schemas.microsoft.com/office/powerpoint/2010/main" val="1773195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如何實現職業轉型</a:t>
            </a:r>
          </a:p>
        </p:txBody>
      </p:sp>
    </p:spTree>
    <p:extLst>
      <p:ext uri="{BB962C8B-B14F-4D97-AF65-F5344CB8AC3E}">
        <p14:creationId xmlns:p14="http://schemas.microsoft.com/office/powerpoint/2010/main" val="143691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新興職業／新興行業的崛起</a:t>
            </a:r>
            <a:endParaRPr lang="en-US" altLang="zh-TW" dirty="0">
              <a:latin typeface="Calibri" panose="020F0502020204030204" pitchFamily="34" charset="0"/>
              <a:cs typeface="Calibri" panose="020F0502020204030204" pitchFamily="34" charset="0"/>
            </a:endParaRPr>
          </a:p>
          <a:p>
            <a:pPr marL="457200" indent="-298450">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Job Creation: On the flip side, the development and implementation of Al can create new job opportunities. These may include roles related to Al development, maintenance, data analysis, and oversight of Al systems.</a:t>
            </a:r>
          </a:p>
          <a:p>
            <a:pPr marL="457200" indent="-298450">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AI</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creating new job opportunities: ML Engineer, Data Scientist, Deep Learning Engineer, Computer Vision Engineer, NLP Engineer.</a:t>
            </a:r>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03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新興職業／新興行業的崛起</a:t>
            </a:r>
            <a:endParaRPr lang="en-US" altLang="zh-TW"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549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新興職業／新興行業的崛起</a:t>
            </a:r>
            <a:endParaRPr lang="en-US" altLang="zh-TW"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698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新興職業／新興行業的崛起</a:t>
            </a:r>
            <a:endParaRPr lang="en-US" altLang="zh-TW"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6799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新興職業／新興行業的崛起</a:t>
            </a:r>
            <a:endParaRPr lang="en-US" altLang="zh-TW" dirty="0">
              <a:latin typeface="Calibri" panose="020F0502020204030204" pitchFamily="34" charset="0"/>
              <a:cs typeface="Calibri" panose="020F0502020204030204" pitchFamily="34" charset="0"/>
            </a:endParaRP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23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endParaRPr lang="en-US" altLang="zh-TW" dirty="0">
              <a:latin typeface="Calibri" panose="020F0502020204030204" pitchFamily="34" charset="0"/>
              <a:cs typeface="Calibri" panose="020F0502020204030204" pitchFamily="34" charset="0"/>
            </a:endParaRPr>
          </a:p>
          <a:p>
            <a:pPr marL="457200" indent="-298450">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Skill Shift: The demand for certain skills may change. There is an increasing need for skills related to Al, such as programming, data science, and machine learning. Upskilling and reskilling programs become crucial for the workforce to adapt to the evolving job landscape.</a:t>
            </a:r>
          </a:p>
          <a:p>
            <a:pPr marL="457200" indent="-298450">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Human-Al Collaboration</a:t>
            </a:r>
          </a:p>
          <a:p>
            <a:pPr marL="914400" lvl="1" indent="-298450">
              <a:buFont typeface="+mj-lt"/>
              <a:buAutoNum type="arabicPeriod"/>
            </a:pPr>
            <a:r>
              <a:rPr lang="en-US" altLang="zh-TW" dirty="0">
                <a:latin typeface="Calibri" panose="020F0502020204030204" pitchFamily="34" charset="0"/>
                <a:cs typeface="Calibri" panose="020F0502020204030204" pitchFamily="34" charset="0"/>
              </a:rPr>
              <a:t>Augmented Creativity:</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Explore the idea that Al can serve as a tool to augment human creativity rather than replace it.</a:t>
            </a:r>
          </a:p>
          <a:p>
            <a:pPr marL="914400" lvl="1" indent="-298450">
              <a:buFont typeface="+mj-lt"/>
              <a:buAutoNum type="arabicPeriod"/>
            </a:pPr>
            <a:r>
              <a:rPr lang="en-US" altLang="zh-TW" dirty="0">
                <a:latin typeface="Calibri" panose="020F0502020204030204" pitchFamily="34" charset="0"/>
                <a:cs typeface="Calibri" panose="020F0502020204030204" pitchFamily="34" charset="0"/>
              </a:rPr>
              <a:t>Interactive Art Platforms:</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Envision the creation of interactive platforms that facilitate real-time collaboration between humans and Al in the art-making process.</a:t>
            </a:r>
          </a:p>
          <a:p>
            <a:pPr marL="914400" lvl="1" indent="-298450">
              <a:buFont typeface="+mj-lt"/>
              <a:buAutoNum type="arabicPeriod"/>
            </a:pPr>
            <a:r>
              <a:rPr lang="en-US" altLang="zh-TW" dirty="0">
                <a:latin typeface="Calibri" panose="020F0502020204030204" pitchFamily="34" charset="0"/>
                <a:cs typeface="Calibri" panose="020F0502020204030204" pitchFamily="34" charset="0"/>
              </a:rPr>
              <a:t>Ethical Considerations:</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Delve into the ethical considerations surrounding human-Al collaboration in art.</a:t>
            </a:r>
          </a:p>
          <a:p>
            <a:pPr marL="457200" indent="-298450">
              <a:buFont typeface="Wingdings" panose="05000000000000000000" pitchFamily="2" charset="2"/>
              <a:buChar char="Ø"/>
            </a:pPr>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228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96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latin typeface="Calibri" panose="020F0502020204030204" pitchFamily="34" charset="0"/>
                <a:cs typeface="Calibri" panose="020F0502020204030204" pitchFamily="34" charset="0"/>
              </a:rPr>
              <a:t>跨學科技能的需求／強調跨學科技能的重要性</a:t>
            </a:r>
          </a:p>
          <a:p>
            <a:endParaRPr lang="zh-TW"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9876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pic>
        <p:nvPicPr>
          <p:cNvPr id="17" name="Google Shape;17;p3"/>
          <p:cNvPicPr preferRelativeResize="0"/>
          <p:nvPr/>
        </p:nvPicPr>
        <p:blipFill rotWithShape="1">
          <a:blip r:embed="rId2">
            <a:alphaModFix/>
          </a:blip>
          <a:srcRect/>
          <a:stretch/>
        </p:blipFill>
        <p:spPr>
          <a:xfrm>
            <a:off x="-580849" y="-923890"/>
            <a:ext cx="2300675" cy="2075900"/>
          </a:xfrm>
          <a:prstGeom prst="rect">
            <a:avLst/>
          </a:prstGeom>
          <a:noFill/>
          <a:ln>
            <a:noFill/>
          </a:ln>
        </p:spPr>
      </p:pic>
      <p:pic>
        <p:nvPicPr>
          <p:cNvPr id="18" name="Google Shape;18;p3"/>
          <p:cNvPicPr preferRelativeResize="0"/>
          <p:nvPr/>
        </p:nvPicPr>
        <p:blipFill rotWithShape="1">
          <a:blip r:embed="rId2">
            <a:alphaModFix/>
          </a:blip>
          <a:srcRect/>
          <a:stretch/>
        </p:blipFill>
        <p:spPr>
          <a:xfrm rot="10800000">
            <a:off x="7251655" y="3988100"/>
            <a:ext cx="2300675" cy="2075900"/>
          </a:xfrm>
          <a:prstGeom prst="rect">
            <a:avLst/>
          </a:prstGeom>
          <a:noFill/>
          <a:ln>
            <a:noFill/>
          </a:ln>
        </p:spPr>
      </p:pic>
      <p:sp>
        <p:nvSpPr>
          <p:cNvPr id="19" name="Google Shape;19;p3"/>
          <p:cNvSpPr txBox="1">
            <a:spLocks noGrp="1"/>
          </p:cNvSpPr>
          <p:nvPr>
            <p:ph type="ctrTitle"/>
          </p:nvPr>
        </p:nvSpPr>
        <p:spPr>
          <a:xfrm flipH="1">
            <a:off x="502200" y="445025"/>
            <a:ext cx="8184600" cy="670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3600"/>
              <a:buNone/>
              <a:defRPr sz="3600">
                <a:latin typeface="Calibri" panose="020F0502020204030204" pitchFamily="34" charset="0"/>
                <a:cs typeface="Calibri" panose="020F0502020204030204" pitchFamily="34" charset="0"/>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dirty="0"/>
          </a:p>
        </p:txBody>
      </p:sp>
      <p:sp>
        <p:nvSpPr>
          <p:cNvPr id="20" name="Google Shape;20;p3"/>
          <p:cNvSpPr txBox="1">
            <a:spLocks noGrp="1"/>
          </p:cNvSpPr>
          <p:nvPr>
            <p:ph type="subTitle" idx="1"/>
          </p:nvPr>
        </p:nvSpPr>
        <p:spPr>
          <a:xfrm>
            <a:off x="1255350" y="1454625"/>
            <a:ext cx="6633300" cy="324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434343"/>
              </a:buClr>
              <a:buSzPts val="1200"/>
              <a:buFont typeface="Livvic"/>
              <a:buAutoNum type="arabicPeriod"/>
              <a:defRPr sz="1200">
                <a:latin typeface="Calibri" panose="020F0502020204030204" pitchFamily="34" charset="0"/>
                <a:cs typeface="Calibri" panose="020F0502020204030204" pitchFamily="34" charset="0"/>
              </a:defRPr>
            </a:lvl1pPr>
            <a:lvl2pPr lvl="1" algn="l">
              <a:lnSpc>
                <a:spcPct val="100000"/>
              </a:lnSpc>
              <a:spcBef>
                <a:spcPts val="0"/>
              </a:spcBef>
              <a:spcAft>
                <a:spcPts val="0"/>
              </a:spcAft>
              <a:buSzPts val="1200"/>
              <a:buAutoNum type="alphaLcPeriod"/>
              <a:defRPr sz="1200"/>
            </a:lvl2pPr>
            <a:lvl3pPr lvl="2" algn="l">
              <a:lnSpc>
                <a:spcPct val="100000"/>
              </a:lnSpc>
              <a:spcBef>
                <a:spcPts val="0"/>
              </a:spcBef>
              <a:spcAft>
                <a:spcPts val="0"/>
              </a:spcAft>
              <a:buSzPts val="1200"/>
              <a:buAutoNum type="romanLcPeriod"/>
              <a:defRPr sz="1200"/>
            </a:lvl3pPr>
            <a:lvl4pPr lvl="3" algn="l">
              <a:lnSpc>
                <a:spcPct val="100000"/>
              </a:lnSpc>
              <a:spcBef>
                <a:spcPts val="0"/>
              </a:spcBef>
              <a:spcAft>
                <a:spcPts val="0"/>
              </a:spcAft>
              <a:buSzPts val="1200"/>
              <a:buAutoNum type="arabicPeriod"/>
              <a:defRPr sz="1200"/>
            </a:lvl4pPr>
            <a:lvl5pPr lvl="4" algn="l">
              <a:lnSpc>
                <a:spcPct val="100000"/>
              </a:lnSpc>
              <a:spcBef>
                <a:spcPts val="0"/>
              </a:spcBef>
              <a:spcAft>
                <a:spcPts val="0"/>
              </a:spcAft>
              <a:buSzPts val="1200"/>
              <a:buAutoNum type="alphaLcPeriod"/>
              <a:defRPr sz="1200"/>
            </a:lvl5pPr>
            <a:lvl6pPr lvl="5" algn="l">
              <a:lnSpc>
                <a:spcPct val="100000"/>
              </a:lnSpc>
              <a:spcBef>
                <a:spcPts val="0"/>
              </a:spcBef>
              <a:spcAft>
                <a:spcPts val="0"/>
              </a:spcAft>
              <a:buSzPts val="1200"/>
              <a:buAutoNum type="romanLcPeriod"/>
              <a:defRPr sz="1200"/>
            </a:lvl6pPr>
            <a:lvl7pPr lvl="6" algn="l">
              <a:lnSpc>
                <a:spcPct val="100000"/>
              </a:lnSpc>
              <a:spcBef>
                <a:spcPts val="0"/>
              </a:spcBef>
              <a:spcAft>
                <a:spcPts val="0"/>
              </a:spcAft>
              <a:buSzPts val="1200"/>
              <a:buAutoNum type="arabicPeriod"/>
              <a:defRPr sz="1200"/>
            </a:lvl7pPr>
            <a:lvl8pPr lvl="7" algn="l">
              <a:lnSpc>
                <a:spcPct val="100000"/>
              </a:lnSpc>
              <a:spcBef>
                <a:spcPts val="0"/>
              </a:spcBef>
              <a:spcAft>
                <a:spcPts val="0"/>
              </a:spcAft>
              <a:buSzPts val="1200"/>
              <a:buAutoNum type="alphaLcPeriod"/>
              <a:defRPr sz="1200"/>
            </a:lvl8pPr>
            <a:lvl9pPr lvl="8" algn="l">
              <a:lnSpc>
                <a:spcPct val="100000"/>
              </a:lnSpc>
              <a:spcBef>
                <a:spcPts val="0"/>
              </a:spcBef>
              <a:spcAft>
                <a:spcPts val="0"/>
              </a:spcAft>
              <a:buSzPts val="1200"/>
              <a:buAutoNum type="romanLcPeriod"/>
              <a:defRPr sz="12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1">
  <p:cSld name="CUSTOM_29">
    <p:spTree>
      <p:nvGrpSpPr>
        <p:cNvPr id="1" name="Shape 547"/>
        <p:cNvGrpSpPr/>
        <p:nvPr/>
      </p:nvGrpSpPr>
      <p:grpSpPr>
        <a:xfrm>
          <a:off x="0" y="0"/>
          <a:ext cx="0" cy="0"/>
          <a:chOff x="0" y="0"/>
          <a:chExt cx="0" cy="0"/>
        </a:xfrm>
      </p:grpSpPr>
      <p:sp>
        <p:nvSpPr>
          <p:cNvPr id="548" name="Google Shape;548;p60"/>
          <p:cNvSpPr txBox="1">
            <a:spLocks noGrp="1"/>
          </p:cNvSpPr>
          <p:nvPr>
            <p:ph type="ctrTitle"/>
          </p:nvPr>
        </p:nvSpPr>
        <p:spPr>
          <a:xfrm flipH="1">
            <a:off x="540000" y="456180"/>
            <a:ext cx="8064000" cy="67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dirty="0"/>
          </a:p>
        </p:txBody>
      </p:sp>
      <p:pic>
        <p:nvPicPr>
          <p:cNvPr id="549" name="Google Shape;549;p60"/>
          <p:cNvPicPr preferRelativeResize="0"/>
          <p:nvPr/>
        </p:nvPicPr>
        <p:blipFill rotWithShape="1">
          <a:blip r:embed="rId2">
            <a:alphaModFix/>
          </a:blip>
          <a:srcRect/>
          <a:stretch/>
        </p:blipFill>
        <p:spPr>
          <a:xfrm rot="10800000">
            <a:off x="7770966" y="3973492"/>
            <a:ext cx="2300675" cy="2075900"/>
          </a:xfrm>
          <a:prstGeom prst="rect">
            <a:avLst/>
          </a:prstGeom>
          <a:noFill/>
          <a:ln>
            <a:noFill/>
          </a:ln>
        </p:spPr>
      </p:pic>
      <p:pic>
        <p:nvPicPr>
          <p:cNvPr id="550" name="Google Shape;550;p60"/>
          <p:cNvPicPr preferRelativeResize="0"/>
          <p:nvPr/>
        </p:nvPicPr>
        <p:blipFill rotWithShape="1">
          <a:blip r:embed="rId2">
            <a:alphaModFix/>
          </a:blip>
          <a:srcRect/>
          <a:stretch/>
        </p:blipFill>
        <p:spPr>
          <a:xfrm rot="10800000" flipH="1">
            <a:off x="-918995" y="3893567"/>
            <a:ext cx="2300675" cy="2075900"/>
          </a:xfrm>
          <a:prstGeom prst="rect">
            <a:avLst/>
          </a:prstGeom>
          <a:noFill/>
          <a:ln>
            <a:noFill/>
          </a:ln>
        </p:spPr>
      </p:pic>
      <p:pic>
        <p:nvPicPr>
          <p:cNvPr id="551" name="Google Shape;551;p60"/>
          <p:cNvPicPr preferRelativeResize="0"/>
          <p:nvPr/>
        </p:nvPicPr>
        <p:blipFill rotWithShape="1">
          <a:blip r:embed="rId2">
            <a:alphaModFix/>
          </a:blip>
          <a:srcRect/>
          <a:stretch/>
        </p:blipFill>
        <p:spPr>
          <a:xfrm flipH="1">
            <a:off x="7769829" y="-210835"/>
            <a:ext cx="2300675" cy="2075900"/>
          </a:xfrm>
          <a:prstGeom prst="rect">
            <a:avLst/>
          </a:prstGeom>
          <a:noFill/>
          <a:ln>
            <a:noFill/>
          </a:ln>
        </p:spPr>
      </p:pic>
      <p:pic>
        <p:nvPicPr>
          <p:cNvPr id="552" name="Google Shape;552;p60"/>
          <p:cNvPicPr preferRelativeResize="0"/>
          <p:nvPr/>
        </p:nvPicPr>
        <p:blipFill rotWithShape="1">
          <a:blip r:embed="rId2">
            <a:alphaModFix/>
          </a:blip>
          <a:srcRect/>
          <a:stretch/>
        </p:blipFill>
        <p:spPr>
          <a:xfrm>
            <a:off x="-929394" y="-130910"/>
            <a:ext cx="2300675" cy="2075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3"/>
        <p:cNvGrpSpPr/>
        <p:nvPr/>
      </p:nvGrpSpPr>
      <p:grpSpPr>
        <a:xfrm>
          <a:off x="0" y="0"/>
          <a:ext cx="0" cy="0"/>
          <a:chOff x="0" y="0"/>
          <a:chExt cx="0" cy="0"/>
        </a:xfrm>
      </p:grpSpPr>
      <p:sp>
        <p:nvSpPr>
          <p:cNvPr id="554" name="Google Shape;554;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555"/>
        <p:cNvGrpSpPr/>
        <p:nvPr/>
      </p:nvGrpSpPr>
      <p:grpSpPr>
        <a:xfrm>
          <a:off x="0" y="0"/>
          <a:ext cx="0" cy="0"/>
          <a:chOff x="0" y="0"/>
          <a:chExt cx="0" cy="0"/>
        </a:xfrm>
      </p:grpSpPr>
      <p:pic>
        <p:nvPicPr>
          <p:cNvPr id="556" name="Google Shape;556;p62"/>
          <p:cNvPicPr preferRelativeResize="0"/>
          <p:nvPr/>
        </p:nvPicPr>
        <p:blipFill rotWithShape="1">
          <a:blip r:embed="rId2">
            <a:alphaModFix/>
          </a:blip>
          <a:srcRect/>
          <a:stretch/>
        </p:blipFill>
        <p:spPr>
          <a:xfrm>
            <a:off x="-551926" y="-847134"/>
            <a:ext cx="3136825" cy="2830350"/>
          </a:xfrm>
          <a:prstGeom prst="rect">
            <a:avLst/>
          </a:prstGeom>
          <a:noFill/>
          <a:ln>
            <a:noFill/>
          </a:ln>
        </p:spPr>
      </p:pic>
      <p:pic>
        <p:nvPicPr>
          <p:cNvPr id="557" name="Google Shape;557;p62"/>
          <p:cNvPicPr preferRelativeResize="0"/>
          <p:nvPr/>
        </p:nvPicPr>
        <p:blipFill rotWithShape="1">
          <a:blip r:embed="rId2">
            <a:alphaModFix/>
          </a:blip>
          <a:srcRect/>
          <a:stretch/>
        </p:blipFill>
        <p:spPr>
          <a:xfrm flipH="1">
            <a:off x="6559554" y="-846583"/>
            <a:ext cx="3136825" cy="2830350"/>
          </a:xfrm>
          <a:prstGeom prst="rect">
            <a:avLst/>
          </a:prstGeom>
          <a:noFill/>
          <a:ln>
            <a:noFill/>
          </a:ln>
        </p:spPr>
      </p:pic>
      <p:pic>
        <p:nvPicPr>
          <p:cNvPr id="558" name="Google Shape;558;p62"/>
          <p:cNvPicPr preferRelativeResize="0"/>
          <p:nvPr/>
        </p:nvPicPr>
        <p:blipFill rotWithShape="1">
          <a:blip r:embed="rId2">
            <a:alphaModFix/>
          </a:blip>
          <a:srcRect/>
          <a:stretch/>
        </p:blipFill>
        <p:spPr>
          <a:xfrm rot="10800000" flipH="1">
            <a:off x="-552472" y="2791087"/>
            <a:ext cx="3136825" cy="2830350"/>
          </a:xfrm>
          <a:prstGeom prst="rect">
            <a:avLst/>
          </a:prstGeom>
          <a:noFill/>
          <a:ln>
            <a:noFill/>
          </a:ln>
        </p:spPr>
      </p:pic>
      <p:pic>
        <p:nvPicPr>
          <p:cNvPr id="559" name="Google Shape;559;p62"/>
          <p:cNvPicPr preferRelativeResize="0"/>
          <p:nvPr/>
        </p:nvPicPr>
        <p:blipFill rotWithShape="1">
          <a:blip r:embed="rId2">
            <a:alphaModFix/>
          </a:blip>
          <a:srcRect/>
          <a:stretch/>
        </p:blipFill>
        <p:spPr>
          <a:xfrm rot="10800000">
            <a:off x="6549518" y="2790536"/>
            <a:ext cx="3136825" cy="2830350"/>
          </a:xfrm>
          <a:prstGeom prst="rect">
            <a:avLst/>
          </a:prstGeom>
          <a:noFill/>
          <a:ln>
            <a:noFill/>
          </a:ln>
        </p:spPr>
      </p:pic>
      <p:sp>
        <p:nvSpPr>
          <p:cNvPr id="560" name="Google Shape;560;p62"/>
          <p:cNvSpPr txBox="1">
            <a:spLocks noGrp="1"/>
          </p:cNvSpPr>
          <p:nvPr>
            <p:ph type="ctrTitle"/>
          </p:nvPr>
        </p:nvSpPr>
        <p:spPr>
          <a:xfrm flipH="1">
            <a:off x="540000" y="452237"/>
            <a:ext cx="8064000" cy="67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atin typeface="Calibri" panose="020F0502020204030204" pitchFamily="34" charset="0"/>
                <a:cs typeface="Calibri" panose="020F0502020204030204" pitchFamily="34" charset="0"/>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rotWithShape="1">
          <a:blip r:embed="rId2">
            <a:alphaModFix/>
          </a:blip>
          <a:srcRect/>
          <a:stretch/>
        </p:blipFill>
        <p:spPr>
          <a:xfrm rot="10800000">
            <a:off x="6843313" y="-9498"/>
            <a:ext cx="2300675" cy="2075900"/>
          </a:xfrm>
          <a:prstGeom prst="rect">
            <a:avLst/>
          </a:prstGeom>
          <a:noFill/>
          <a:ln>
            <a:noFill/>
          </a:ln>
        </p:spPr>
      </p:pic>
      <p:pic>
        <p:nvPicPr>
          <p:cNvPr id="563" name="Google Shape;563;p63"/>
          <p:cNvPicPr preferRelativeResize="0"/>
          <p:nvPr/>
        </p:nvPicPr>
        <p:blipFill rotWithShape="1">
          <a:blip r:embed="rId2">
            <a:alphaModFix/>
          </a:blip>
          <a:srcRect/>
          <a:stretch/>
        </p:blipFill>
        <p:spPr>
          <a:xfrm rot="10800000" flipH="1">
            <a:off x="-12" y="-9498"/>
            <a:ext cx="2300675" cy="2075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rotWithShape="1">
          <a:blip r:embed="rId2">
            <a:alphaModFix/>
          </a:blip>
          <a:src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rotWithShape="1">
          <a:blip r:embed="rId2">
            <a:alphaModFix/>
          </a:blip>
          <a:src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2">
  <p:cSld name="CUSTOM_36">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657228" y="1778585"/>
            <a:ext cx="19593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
        <p:nvSpPr>
          <p:cNvPr id="37" name="Google Shape;37;p5"/>
          <p:cNvSpPr txBox="1">
            <a:spLocks noGrp="1"/>
          </p:cNvSpPr>
          <p:nvPr>
            <p:ph type="subTitle" idx="1"/>
          </p:nvPr>
        </p:nvSpPr>
        <p:spPr>
          <a:xfrm>
            <a:off x="657228" y="2252441"/>
            <a:ext cx="1959300" cy="36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dirty="0"/>
          </a:p>
        </p:txBody>
      </p:sp>
      <p:sp>
        <p:nvSpPr>
          <p:cNvPr id="38" name="Google Shape;38;p5"/>
          <p:cNvSpPr txBox="1">
            <a:spLocks noGrp="1"/>
          </p:cNvSpPr>
          <p:nvPr>
            <p:ph type="ctrTitle" idx="2"/>
          </p:nvPr>
        </p:nvSpPr>
        <p:spPr>
          <a:xfrm>
            <a:off x="693636" y="3580934"/>
            <a:ext cx="19065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
        <p:nvSpPr>
          <p:cNvPr id="39" name="Google Shape;39;p5"/>
          <p:cNvSpPr txBox="1">
            <a:spLocks noGrp="1"/>
          </p:cNvSpPr>
          <p:nvPr>
            <p:ph type="subTitle" idx="3"/>
          </p:nvPr>
        </p:nvSpPr>
        <p:spPr>
          <a:xfrm>
            <a:off x="693636" y="4036206"/>
            <a:ext cx="1906500" cy="36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dirty="0"/>
          </a:p>
        </p:txBody>
      </p:sp>
      <p:sp>
        <p:nvSpPr>
          <p:cNvPr id="40" name="Google Shape;40;p5"/>
          <p:cNvSpPr txBox="1">
            <a:spLocks noGrp="1"/>
          </p:cNvSpPr>
          <p:nvPr>
            <p:ph type="ctrTitle" idx="4"/>
          </p:nvPr>
        </p:nvSpPr>
        <p:spPr>
          <a:xfrm>
            <a:off x="3207532" y="1784778"/>
            <a:ext cx="17997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
        <p:nvSpPr>
          <p:cNvPr id="41" name="Google Shape;41;p5"/>
          <p:cNvSpPr txBox="1">
            <a:spLocks noGrp="1"/>
          </p:cNvSpPr>
          <p:nvPr>
            <p:ph type="subTitle" idx="5"/>
          </p:nvPr>
        </p:nvSpPr>
        <p:spPr>
          <a:xfrm>
            <a:off x="3188332" y="2252437"/>
            <a:ext cx="1838100" cy="36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dirty="0"/>
          </a:p>
        </p:txBody>
      </p:sp>
      <p:sp>
        <p:nvSpPr>
          <p:cNvPr id="42" name="Google Shape;42;p5"/>
          <p:cNvSpPr txBox="1">
            <a:spLocks noGrp="1"/>
          </p:cNvSpPr>
          <p:nvPr>
            <p:ph type="ctrTitle" idx="6"/>
          </p:nvPr>
        </p:nvSpPr>
        <p:spPr>
          <a:xfrm>
            <a:off x="3233530" y="3580934"/>
            <a:ext cx="17538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
        <p:nvSpPr>
          <p:cNvPr id="43" name="Google Shape;43;p5"/>
          <p:cNvSpPr txBox="1">
            <a:spLocks noGrp="1"/>
          </p:cNvSpPr>
          <p:nvPr>
            <p:ph type="subTitle" idx="7"/>
          </p:nvPr>
        </p:nvSpPr>
        <p:spPr>
          <a:xfrm>
            <a:off x="3157180" y="4036206"/>
            <a:ext cx="1906500" cy="36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dirty="0"/>
          </a:p>
        </p:txBody>
      </p:sp>
      <p:sp>
        <p:nvSpPr>
          <p:cNvPr id="44" name="Google Shape;44;p5"/>
          <p:cNvSpPr txBox="1">
            <a:spLocks noGrp="1"/>
          </p:cNvSpPr>
          <p:nvPr>
            <p:ph type="ctrTitle" idx="8"/>
          </p:nvPr>
        </p:nvSpPr>
        <p:spPr>
          <a:xfrm>
            <a:off x="579450" y="401450"/>
            <a:ext cx="45930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dirty="0"/>
          </a:p>
        </p:txBody>
      </p:sp>
      <p:sp>
        <p:nvSpPr>
          <p:cNvPr id="45" name="Google Shape;45;p5"/>
          <p:cNvSpPr txBox="1">
            <a:spLocks noGrp="1"/>
          </p:cNvSpPr>
          <p:nvPr>
            <p:ph type="title" idx="9"/>
          </p:nvPr>
        </p:nvSpPr>
        <p:spPr>
          <a:xfrm>
            <a:off x="683628" y="1358010"/>
            <a:ext cx="1906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800"/>
              <a:buNone/>
              <a:defRPr sz="48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dirty="0"/>
          </a:p>
        </p:txBody>
      </p:sp>
      <p:sp>
        <p:nvSpPr>
          <p:cNvPr id="46" name="Google Shape;46;p5"/>
          <p:cNvSpPr txBox="1">
            <a:spLocks noGrp="1"/>
          </p:cNvSpPr>
          <p:nvPr>
            <p:ph type="title" idx="13"/>
          </p:nvPr>
        </p:nvSpPr>
        <p:spPr>
          <a:xfrm>
            <a:off x="693636" y="3141768"/>
            <a:ext cx="1906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dirty="0"/>
          </a:p>
        </p:txBody>
      </p:sp>
      <p:sp>
        <p:nvSpPr>
          <p:cNvPr id="47" name="Google Shape;47;p5"/>
          <p:cNvSpPr txBox="1">
            <a:spLocks noGrp="1"/>
          </p:cNvSpPr>
          <p:nvPr>
            <p:ph type="title" idx="14"/>
          </p:nvPr>
        </p:nvSpPr>
        <p:spPr>
          <a:xfrm>
            <a:off x="3180682" y="1370400"/>
            <a:ext cx="18534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dirty="0"/>
          </a:p>
        </p:txBody>
      </p:sp>
      <p:sp>
        <p:nvSpPr>
          <p:cNvPr id="48" name="Google Shape;48;p5"/>
          <p:cNvSpPr txBox="1">
            <a:spLocks noGrp="1"/>
          </p:cNvSpPr>
          <p:nvPr>
            <p:ph type="title" idx="15"/>
          </p:nvPr>
        </p:nvSpPr>
        <p:spPr>
          <a:xfrm>
            <a:off x="3233530" y="3141774"/>
            <a:ext cx="175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dirty="0"/>
          </a:p>
        </p:txBody>
      </p:sp>
      <p:pic>
        <p:nvPicPr>
          <p:cNvPr id="49" name="Google Shape;49;p5"/>
          <p:cNvPicPr preferRelativeResize="0"/>
          <p:nvPr/>
        </p:nvPicPr>
        <p:blipFill rotWithShape="1">
          <a:blip r:embed="rId2">
            <a:alphaModFix/>
          </a:blip>
          <a:srcRect/>
          <a:stretch/>
        </p:blipFill>
        <p:spPr>
          <a:xfrm rot="10800000">
            <a:off x="5341276" y="2195283"/>
            <a:ext cx="3802725" cy="3431200"/>
          </a:xfrm>
          <a:prstGeom prst="rect">
            <a:avLst/>
          </a:prstGeom>
          <a:noFill/>
          <a:ln>
            <a:noFill/>
          </a:ln>
        </p:spPr>
      </p:pic>
      <p:pic>
        <p:nvPicPr>
          <p:cNvPr id="50" name="Google Shape;50;p5"/>
          <p:cNvPicPr preferRelativeResize="0"/>
          <p:nvPr/>
        </p:nvPicPr>
        <p:blipFill rotWithShape="1">
          <a:blip r:embed="rId2">
            <a:alphaModFix/>
          </a:blip>
          <a:srcRect/>
          <a:stretch/>
        </p:blipFill>
        <p:spPr>
          <a:xfrm flipH="1">
            <a:off x="5341276" y="-482985"/>
            <a:ext cx="3802725" cy="3431200"/>
          </a:xfrm>
          <a:prstGeom prst="rect">
            <a:avLst/>
          </a:prstGeom>
          <a:noFill/>
          <a:ln>
            <a:noFill/>
          </a:ln>
        </p:spPr>
      </p:pic>
      <p:sp>
        <p:nvSpPr>
          <p:cNvPr id="51" name="Google Shape;51;p5"/>
          <p:cNvSpPr/>
          <p:nvPr/>
        </p:nvSpPr>
        <p:spPr>
          <a:xfrm>
            <a:off x="3042082" y="1263875"/>
            <a:ext cx="2130600" cy="1661100"/>
          </a:xfrm>
          <a:prstGeom prst="rect">
            <a:avLst/>
          </a:prstGeom>
          <a:gradFill>
            <a:gsLst>
              <a:gs pos="0">
                <a:srgbClr val="FFFFFF">
                  <a:alpha val="0"/>
                </a:srgbClr>
              </a:gs>
              <a:gs pos="100000">
                <a:srgbClr val="FFFFFF">
                  <a:alpha val="38823"/>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
        <p:nvSpPr>
          <p:cNvPr id="52" name="Google Shape;52;p5"/>
          <p:cNvSpPr/>
          <p:nvPr/>
        </p:nvSpPr>
        <p:spPr>
          <a:xfrm>
            <a:off x="581586" y="3037375"/>
            <a:ext cx="2130600" cy="1661100"/>
          </a:xfrm>
          <a:prstGeom prst="rect">
            <a:avLst/>
          </a:prstGeom>
          <a:gradFill>
            <a:gsLst>
              <a:gs pos="0">
                <a:srgbClr val="FFFFFF">
                  <a:alpha val="0"/>
                </a:srgbClr>
              </a:gs>
              <a:gs pos="100000">
                <a:srgbClr val="FFFFFF">
                  <a:alpha val="38823"/>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
        <p:nvSpPr>
          <p:cNvPr id="53" name="Google Shape;53;p5"/>
          <p:cNvSpPr/>
          <p:nvPr/>
        </p:nvSpPr>
        <p:spPr>
          <a:xfrm>
            <a:off x="579457" y="1263875"/>
            <a:ext cx="2130600" cy="1661100"/>
          </a:xfrm>
          <a:prstGeom prst="rect">
            <a:avLst/>
          </a:prstGeom>
          <a:gradFill>
            <a:gsLst>
              <a:gs pos="0">
                <a:srgbClr val="FFFFFF">
                  <a:alpha val="0"/>
                </a:srgbClr>
              </a:gs>
              <a:gs pos="100000">
                <a:srgbClr val="FFFFFF">
                  <a:alpha val="38823"/>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
        <p:nvSpPr>
          <p:cNvPr id="54" name="Google Shape;54;p5"/>
          <p:cNvSpPr/>
          <p:nvPr/>
        </p:nvSpPr>
        <p:spPr>
          <a:xfrm>
            <a:off x="3045130" y="3037375"/>
            <a:ext cx="2130600" cy="1661100"/>
          </a:xfrm>
          <a:prstGeom prst="rect">
            <a:avLst/>
          </a:prstGeom>
          <a:gradFill>
            <a:gsLst>
              <a:gs pos="0">
                <a:srgbClr val="FFFFFF">
                  <a:alpha val="0"/>
                </a:srgbClr>
              </a:gs>
              <a:gs pos="100000">
                <a:srgbClr val="FFFFFF">
                  <a:alpha val="38823"/>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1">
  <p:cSld name="CUSTOM_8">
    <p:spTree>
      <p:nvGrpSpPr>
        <p:cNvPr id="1" name="Shape 55"/>
        <p:cNvGrpSpPr/>
        <p:nvPr/>
      </p:nvGrpSpPr>
      <p:grpSpPr>
        <a:xfrm>
          <a:off x="0" y="0"/>
          <a:ext cx="0" cy="0"/>
          <a:chOff x="0" y="0"/>
          <a:chExt cx="0" cy="0"/>
        </a:xfrm>
      </p:grpSpPr>
      <p:sp>
        <p:nvSpPr>
          <p:cNvPr id="56" name="Google Shape;56;p6"/>
          <p:cNvSpPr txBox="1">
            <a:spLocks noGrp="1"/>
          </p:cNvSpPr>
          <p:nvPr>
            <p:ph type="subTitle" idx="1"/>
          </p:nvPr>
        </p:nvSpPr>
        <p:spPr>
          <a:xfrm>
            <a:off x="2722955" y="3329200"/>
            <a:ext cx="3698100" cy="36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Arial"/>
              <a:buChar char="-"/>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Clr>
                <a:schemeClr val="dk1"/>
              </a:buClr>
              <a:buSzPts val="1400"/>
              <a:buFont typeface="Arial"/>
              <a:buChar char="-"/>
              <a:defRPr sz="1000"/>
            </a:lvl2pPr>
            <a:lvl3pPr lvl="2" algn="ctr">
              <a:lnSpc>
                <a:spcPct val="100000"/>
              </a:lnSpc>
              <a:spcBef>
                <a:spcPts val="0"/>
              </a:spcBef>
              <a:spcAft>
                <a:spcPts val="0"/>
              </a:spcAft>
              <a:buClr>
                <a:schemeClr val="dk1"/>
              </a:buClr>
              <a:buSzPts val="1400"/>
              <a:buFont typeface="Arial"/>
              <a:buChar char="-"/>
              <a:defRPr sz="1000"/>
            </a:lvl3pPr>
            <a:lvl4pPr lvl="3" algn="ctr">
              <a:lnSpc>
                <a:spcPct val="100000"/>
              </a:lnSpc>
              <a:spcBef>
                <a:spcPts val="0"/>
              </a:spcBef>
              <a:spcAft>
                <a:spcPts val="0"/>
              </a:spcAft>
              <a:buClr>
                <a:schemeClr val="dk1"/>
              </a:buClr>
              <a:buSzPts val="1400"/>
              <a:buFont typeface="Arial"/>
              <a:buChar char="-"/>
              <a:defRPr sz="1000"/>
            </a:lvl4pPr>
            <a:lvl5pPr lvl="4" algn="ctr">
              <a:lnSpc>
                <a:spcPct val="100000"/>
              </a:lnSpc>
              <a:spcBef>
                <a:spcPts val="0"/>
              </a:spcBef>
              <a:spcAft>
                <a:spcPts val="0"/>
              </a:spcAft>
              <a:buClr>
                <a:schemeClr val="dk1"/>
              </a:buClr>
              <a:buSzPts val="1400"/>
              <a:buFont typeface="Arial"/>
              <a:buChar char="-"/>
              <a:defRPr sz="1000"/>
            </a:lvl5pPr>
            <a:lvl6pPr lvl="5" algn="ctr">
              <a:lnSpc>
                <a:spcPct val="100000"/>
              </a:lnSpc>
              <a:spcBef>
                <a:spcPts val="0"/>
              </a:spcBef>
              <a:spcAft>
                <a:spcPts val="0"/>
              </a:spcAft>
              <a:buClr>
                <a:schemeClr val="dk1"/>
              </a:buClr>
              <a:buSzPts val="1400"/>
              <a:buFont typeface="Arial"/>
              <a:buChar char="-"/>
              <a:defRPr sz="1000"/>
            </a:lvl6pPr>
            <a:lvl7pPr lvl="6" algn="ctr">
              <a:lnSpc>
                <a:spcPct val="100000"/>
              </a:lnSpc>
              <a:spcBef>
                <a:spcPts val="0"/>
              </a:spcBef>
              <a:spcAft>
                <a:spcPts val="0"/>
              </a:spcAft>
              <a:buClr>
                <a:schemeClr val="dk1"/>
              </a:buClr>
              <a:buSzPts val="1400"/>
              <a:buFont typeface="Arial"/>
              <a:buChar char="-"/>
              <a:defRPr sz="1000"/>
            </a:lvl7pPr>
            <a:lvl8pPr lvl="7" algn="ctr">
              <a:lnSpc>
                <a:spcPct val="100000"/>
              </a:lnSpc>
              <a:spcBef>
                <a:spcPts val="0"/>
              </a:spcBef>
              <a:spcAft>
                <a:spcPts val="0"/>
              </a:spcAft>
              <a:buClr>
                <a:schemeClr val="dk1"/>
              </a:buClr>
              <a:buSzPts val="1400"/>
              <a:buFont typeface="Arial"/>
              <a:buChar char="-"/>
              <a:defRPr sz="1000"/>
            </a:lvl8pPr>
            <a:lvl9pPr lvl="8" algn="ctr">
              <a:lnSpc>
                <a:spcPct val="100000"/>
              </a:lnSpc>
              <a:spcBef>
                <a:spcPts val="0"/>
              </a:spcBef>
              <a:spcAft>
                <a:spcPts val="0"/>
              </a:spcAft>
              <a:buClr>
                <a:schemeClr val="dk1"/>
              </a:buClr>
              <a:buSzPts val="1400"/>
              <a:buFont typeface="Arial"/>
              <a:buChar char="-"/>
              <a:defRPr sz="1000"/>
            </a:lvl9pPr>
          </a:lstStyle>
          <a:p>
            <a:endParaRPr dirty="0"/>
          </a:p>
        </p:txBody>
      </p:sp>
      <p:sp>
        <p:nvSpPr>
          <p:cNvPr id="57" name="Google Shape;57;p6"/>
          <p:cNvSpPr txBox="1">
            <a:spLocks noGrp="1"/>
          </p:cNvSpPr>
          <p:nvPr>
            <p:ph type="ctrTitle"/>
          </p:nvPr>
        </p:nvSpPr>
        <p:spPr>
          <a:xfrm>
            <a:off x="1710150" y="1328125"/>
            <a:ext cx="5723700" cy="186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3400"/>
              </a:spcBef>
              <a:spcAft>
                <a:spcPts val="0"/>
              </a:spcAft>
              <a:buSzPts val="3600"/>
              <a:buNone/>
              <a:defRPr sz="2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dirty="0"/>
          </a:p>
        </p:txBody>
      </p:sp>
      <p:pic>
        <p:nvPicPr>
          <p:cNvPr id="58" name="Google Shape;58;p6"/>
          <p:cNvPicPr preferRelativeResize="0"/>
          <p:nvPr/>
        </p:nvPicPr>
        <p:blipFill rotWithShape="1">
          <a:blip r:embed="rId2">
            <a:alphaModFix/>
          </a:blip>
          <a:srcRect/>
          <a:stretch/>
        </p:blipFill>
        <p:spPr>
          <a:xfrm>
            <a:off x="-1079774" y="-405667"/>
            <a:ext cx="3802725" cy="3431200"/>
          </a:xfrm>
          <a:prstGeom prst="rect">
            <a:avLst/>
          </a:prstGeom>
          <a:noFill/>
          <a:ln>
            <a:noFill/>
          </a:ln>
        </p:spPr>
      </p:pic>
      <p:pic>
        <p:nvPicPr>
          <p:cNvPr id="59" name="Google Shape;59;p6"/>
          <p:cNvPicPr preferRelativeResize="0"/>
          <p:nvPr/>
        </p:nvPicPr>
        <p:blipFill rotWithShape="1">
          <a:blip r:embed="rId2">
            <a:alphaModFix/>
          </a:blip>
          <a:srcRect/>
          <a:stretch/>
        </p:blipFill>
        <p:spPr>
          <a:xfrm rot="10800000">
            <a:off x="5988976" y="2112358"/>
            <a:ext cx="3802725" cy="3431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60"/>
        <p:cNvGrpSpPr/>
        <p:nvPr/>
      </p:nvGrpSpPr>
      <p:grpSpPr>
        <a:xfrm>
          <a:off x="0" y="0"/>
          <a:ext cx="0" cy="0"/>
          <a:chOff x="0" y="0"/>
          <a:chExt cx="0" cy="0"/>
        </a:xfrm>
      </p:grpSpPr>
      <p:sp>
        <p:nvSpPr>
          <p:cNvPr id="61" name="Google Shape;61;p7"/>
          <p:cNvSpPr txBox="1">
            <a:spLocks noGrp="1"/>
          </p:cNvSpPr>
          <p:nvPr>
            <p:ph type="subTitle" idx="1"/>
          </p:nvPr>
        </p:nvSpPr>
        <p:spPr>
          <a:xfrm>
            <a:off x="4511650" y="3131900"/>
            <a:ext cx="3717900" cy="36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Font typeface="Arial"/>
              <a:buChar char="-"/>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Clr>
                <a:schemeClr val="dk1"/>
              </a:buClr>
              <a:buSzPts val="1400"/>
              <a:buFont typeface="Arial"/>
              <a:buChar char="-"/>
              <a:defRPr sz="1000"/>
            </a:lvl2pPr>
            <a:lvl3pPr lvl="2" algn="ctr">
              <a:lnSpc>
                <a:spcPct val="100000"/>
              </a:lnSpc>
              <a:spcBef>
                <a:spcPts val="0"/>
              </a:spcBef>
              <a:spcAft>
                <a:spcPts val="0"/>
              </a:spcAft>
              <a:buClr>
                <a:schemeClr val="dk1"/>
              </a:buClr>
              <a:buSzPts val="1400"/>
              <a:buFont typeface="Arial"/>
              <a:buChar char="-"/>
              <a:defRPr sz="1000"/>
            </a:lvl3pPr>
            <a:lvl4pPr lvl="3" algn="ctr">
              <a:lnSpc>
                <a:spcPct val="100000"/>
              </a:lnSpc>
              <a:spcBef>
                <a:spcPts val="0"/>
              </a:spcBef>
              <a:spcAft>
                <a:spcPts val="0"/>
              </a:spcAft>
              <a:buClr>
                <a:schemeClr val="dk1"/>
              </a:buClr>
              <a:buSzPts val="1400"/>
              <a:buFont typeface="Arial"/>
              <a:buChar char="-"/>
              <a:defRPr sz="1000"/>
            </a:lvl4pPr>
            <a:lvl5pPr lvl="4" algn="ctr">
              <a:lnSpc>
                <a:spcPct val="100000"/>
              </a:lnSpc>
              <a:spcBef>
                <a:spcPts val="0"/>
              </a:spcBef>
              <a:spcAft>
                <a:spcPts val="0"/>
              </a:spcAft>
              <a:buClr>
                <a:schemeClr val="dk1"/>
              </a:buClr>
              <a:buSzPts val="1400"/>
              <a:buFont typeface="Arial"/>
              <a:buChar char="-"/>
              <a:defRPr sz="1000"/>
            </a:lvl5pPr>
            <a:lvl6pPr lvl="5" algn="ctr">
              <a:lnSpc>
                <a:spcPct val="100000"/>
              </a:lnSpc>
              <a:spcBef>
                <a:spcPts val="0"/>
              </a:spcBef>
              <a:spcAft>
                <a:spcPts val="0"/>
              </a:spcAft>
              <a:buClr>
                <a:schemeClr val="dk1"/>
              </a:buClr>
              <a:buSzPts val="1400"/>
              <a:buFont typeface="Arial"/>
              <a:buChar char="-"/>
              <a:defRPr sz="1000"/>
            </a:lvl6pPr>
            <a:lvl7pPr lvl="6" algn="ctr">
              <a:lnSpc>
                <a:spcPct val="100000"/>
              </a:lnSpc>
              <a:spcBef>
                <a:spcPts val="0"/>
              </a:spcBef>
              <a:spcAft>
                <a:spcPts val="0"/>
              </a:spcAft>
              <a:buClr>
                <a:schemeClr val="dk1"/>
              </a:buClr>
              <a:buSzPts val="1400"/>
              <a:buFont typeface="Arial"/>
              <a:buChar char="-"/>
              <a:defRPr sz="1000"/>
            </a:lvl7pPr>
            <a:lvl8pPr lvl="7" algn="ctr">
              <a:lnSpc>
                <a:spcPct val="100000"/>
              </a:lnSpc>
              <a:spcBef>
                <a:spcPts val="0"/>
              </a:spcBef>
              <a:spcAft>
                <a:spcPts val="0"/>
              </a:spcAft>
              <a:buClr>
                <a:schemeClr val="dk1"/>
              </a:buClr>
              <a:buSzPts val="1400"/>
              <a:buFont typeface="Arial"/>
              <a:buChar char="-"/>
              <a:defRPr sz="1000"/>
            </a:lvl8pPr>
            <a:lvl9pPr lvl="8" algn="ctr">
              <a:lnSpc>
                <a:spcPct val="100000"/>
              </a:lnSpc>
              <a:spcBef>
                <a:spcPts val="0"/>
              </a:spcBef>
              <a:spcAft>
                <a:spcPts val="0"/>
              </a:spcAft>
              <a:buClr>
                <a:schemeClr val="dk1"/>
              </a:buClr>
              <a:buSzPts val="1400"/>
              <a:buFont typeface="Arial"/>
              <a:buChar char="-"/>
              <a:defRPr sz="1000"/>
            </a:lvl9pPr>
          </a:lstStyle>
          <a:p>
            <a:endParaRPr dirty="0"/>
          </a:p>
        </p:txBody>
      </p:sp>
      <p:sp>
        <p:nvSpPr>
          <p:cNvPr id="62" name="Google Shape;62;p7"/>
          <p:cNvSpPr txBox="1">
            <a:spLocks noGrp="1"/>
          </p:cNvSpPr>
          <p:nvPr>
            <p:ph type="ctrTitle"/>
          </p:nvPr>
        </p:nvSpPr>
        <p:spPr>
          <a:xfrm>
            <a:off x="4511650" y="1054625"/>
            <a:ext cx="3717900" cy="186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3400"/>
              </a:spcBef>
              <a:spcAft>
                <a:spcPts val="0"/>
              </a:spcAft>
              <a:buSzPts val="3600"/>
              <a:buNone/>
              <a:defRPr sz="2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dirty="0"/>
          </a:p>
        </p:txBody>
      </p:sp>
      <p:pic>
        <p:nvPicPr>
          <p:cNvPr id="63" name="Google Shape;63;p7"/>
          <p:cNvPicPr preferRelativeResize="0"/>
          <p:nvPr/>
        </p:nvPicPr>
        <p:blipFill rotWithShape="1">
          <a:blip r:embed="rId2">
            <a:alphaModFix/>
          </a:blip>
          <a:srcRect/>
          <a:stretch/>
        </p:blipFill>
        <p:spPr>
          <a:xfrm>
            <a:off x="16176" y="-501681"/>
            <a:ext cx="3802725" cy="3431200"/>
          </a:xfrm>
          <a:prstGeom prst="rect">
            <a:avLst/>
          </a:prstGeom>
          <a:noFill/>
          <a:ln>
            <a:noFill/>
          </a:ln>
        </p:spPr>
      </p:pic>
      <p:pic>
        <p:nvPicPr>
          <p:cNvPr id="64" name="Google Shape;64;p7"/>
          <p:cNvPicPr preferRelativeResize="0"/>
          <p:nvPr/>
        </p:nvPicPr>
        <p:blipFill rotWithShape="1">
          <a:blip r:embed="rId2">
            <a:alphaModFix/>
          </a:blip>
          <a:src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42">
    <p:spTree>
      <p:nvGrpSpPr>
        <p:cNvPr id="1" name="Shape 86"/>
        <p:cNvGrpSpPr/>
        <p:nvPr/>
      </p:nvGrpSpPr>
      <p:grpSpPr>
        <a:xfrm>
          <a:off x="0" y="0"/>
          <a:ext cx="0" cy="0"/>
          <a:chOff x="0" y="0"/>
          <a:chExt cx="0" cy="0"/>
        </a:xfrm>
      </p:grpSpPr>
      <p:sp>
        <p:nvSpPr>
          <p:cNvPr id="87" name="Google Shape;87;p11"/>
          <p:cNvSpPr txBox="1">
            <a:spLocks noGrp="1"/>
          </p:cNvSpPr>
          <p:nvPr>
            <p:ph type="subTitle" idx="1"/>
          </p:nvPr>
        </p:nvSpPr>
        <p:spPr>
          <a:xfrm>
            <a:off x="3143300" y="1928850"/>
            <a:ext cx="2857500" cy="514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200"/>
              <a:buNone/>
              <a:defRPr sz="1400">
                <a:latin typeface="Calibri" panose="020F0502020204030204" pitchFamily="34" charset="0"/>
                <a:cs typeface="Calibri" panose="020F0502020204030204" pitchFamily="34" charset="0"/>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dirty="0"/>
          </a:p>
        </p:txBody>
      </p:sp>
      <p:sp>
        <p:nvSpPr>
          <p:cNvPr id="88" name="Google Shape;88;p11"/>
          <p:cNvSpPr txBox="1">
            <a:spLocks noGrp="1"/>
          </p:cNvSpPr>
          <p:nvPr>
            <p:ph type="ctrTitle"/>
          </p:nvPr>
        </p:nvSpPr>
        <p:spPr>
          <a:xfrm flipH="1">
            <a:off x="2876000" y="709650"/>
            <a:ext cx="3392100" cy="83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800"/>
              <a:buNone/>
              <a:defRPr sz="90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dirty="0"/>
          </a:p>
        </p:txBody>
      </p:sp>
      <p:pic>
        <p:nvPicPr>
          <p:cNvPr id="89" name="Google Shape;89;p11"/>
          <p:cNvPicPr preferRelativeResize="0"/>
          <p:nvPr/>
        </p:nvPicPr>
        <p:blipFill rotWithShape="1">
          <a:blip r:embed="rId2">
            <a:alphaModFix/>
          </a:blip>
          <a:srcRect/>
          <a:stretch/>
        </p:blipFill>
        <p:spPr>
          <a:xfrm flipH="1">
            <a:off x="5341288" y="2866980"/>
            <a:ext cx="3802725" cy="3431200"/>
          </a:xfrm>
          <a:prstGeom prst="rect">
            <a:avLst/>
          </a:prstGeom>
          <a:noFill/>
          <a:ln>
            <a:noFill/>
          </a:ln>
        </p:spPr>
      </p:pic>
      <p:pic>
        <p:nvPicPr>
          <p:cNvPr id="90" name="Google Shape;90;p11"/>
          <p:cNvPicPr preferRelativeResize="0"/>
          <p:nvPr/>
        </p:nvPicPr>
        <p:blipFill rotWithShape="1">
          <a:blip r:embed="rId2">
            <a:alphaModFix/>
          </a:blip>
          <a:srcRect/>
          <a:stretch/>
        </p:blipFill>
        <p:spPr>
          <a:xfrm>
            <a:off x="-12" y="2868654"/>
            <a:ext cx="3802725" cy="343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1398700" y="2910300"/>
            <a:ext cx="3486000" cy="174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400">
                <a:latin typeface="Calibri" panose="020F0502020204030204" pitchFamily="34" charset="0"/>
                <a:cs typeface="Calibri" panose="020F0502020204030204" pitchFamily="34" charset="0"/>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dirty="0"/>
          </a:p>
        </p:txBody>
      </p:sp>
      <p:sp>
        <p:nvSpPr>
          <p:cNvPr id="105" name="Google Shape;105;p14"/>
          <p:cNvSpPr txBox="1">
            <a:spLocks noGrp="1"/>
          </p:cNvSpPr>
          <p:nvPr>
            <p:ph type="ctrTitle"/>
          </p:nvPr>
        </p:nvSpPr>
        <p:spPr>
          <a:xfrm flipH="1">
            <a:off x="1372450" y="1886100"/>
            <a:ext cx="3486000" cy="67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4800"/>
              <a:buNone/>
              <a:defRPr sz="5000">
                <a:latin typeface="Calibri" panose="020F0502020204030204" pitchFamily="34" charset="0"/>
                <a:cs typeface="Calibri" panose="020F0502020204030204" pitchFamily="34" charset="0"/>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dirty="0"/>
          </a:p>
        </p:txBody>
      </p:sp>
      <p:pic>
        <p:nvPicPr>
          <p:cNvPr id="106" name="Google Shape;106;p14"/>
          <p:cNvPicPr preferRelativeResize="0"/>
          <p:nvPr/>
        </p:nvPicPr>
        <p:blipFill rotWithShape="1">
          <a:blip r:embed="rId2">
            <a:alphaModFix/>
          </a:blip>
          <a:srcRect/>
          <a:stretch/>
        </p:blipFill>
        <p:spPr>
          <a:xfrm rot="10800000">
            <a:off x="5334325" y="1725475"/>
            <a:ext cx="3802725" cy="343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 name="Shape 531"/>
        <p:cNvGrpSpPr/>
        <p:nvPr/>
      </p:nvGrpSpPr>
      <p:grpSpPr>
        <a:xfrm>
          <a:off x="0" y="0"/>
          <a:ext cx="0" cy="0"/>
          <a:chOff x="0" y="0"/>
          <a:chExt cx="0" cy="0"/>
        </a:xfrm>
      </p:grpSpPr>
      <p:sp>
        <p:nvSpPr>
          <p:cNvPr id="532" name="Google Shape;532;p57"/>
          <p:cNvSpPr txBox="1">
            <a:spLocks noGrp="1"/>
          </p:cNvSpPr>
          <p:nvPr>
            <p:ph type="ctrTitle"/>
          </p:nvPr>
        </p:nvSpPr>
        <p:spPr>
          <a:xfrm flipH="1">
            <a:off x="457200" y="449368"/>
            <a:ext cx="8229600" cy="67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atin typeface="Calibri" panose="020F0502020204030204" pitchFamily="34" charset="0"/>
                <a:cs typeface="Calibri" panose="020F0502020204030204" pitchFamily="34" charset="0"/>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dirty="0"/>
          </a:p>
        </p:txBody>
      </p:sp>
      <p:pic>
        <p:nvPicPr>
          <p:cNvPr id="533" name="Google Shape;533;p57"/>
          <p:cNvPicPr preferRelativeResize="0"/>
          <p:nvPr/>
        </p:nvPicPr>
        <p:blipFill rotWithShape="1">
          <a:blip r:embed="rId2">
            <a:alphaModFix/>
          </a:blip>
          <a:srcRect/>
          <a:stretch/>
        </p:blipFill>
        <p:spPr>
          <a:xfrm rot="10800000">
            <a:off x="6843313" y="-695298"/>
            <a:ext cx="2300675" cy="2075900"/>
          </a:xfrm>
          <a:prstGeom prst="rect">
            <a:avLst/>
          </a:prstGeom>
          <a:noFill/>
          <a:ln>
            <a:noFill/>
          </a:ln>
        </p:spPr>
      </p:pic>
      <p:pic>
        <p:nvPicPr>
          <p:cNvPr id="534" name="Google Shape;534;p57"/>
          <p:cNvPicPr preferRelativeResize="0"/>
          <p:nvPr/>
        </p:nvPicPr>
        <p:blipFill rotWithShape="1">
          <a:blip r:embed="rId2">
            <a:alphaModFix/>
          </a:blip>
          <a:srcRect/>
          <a:stretch/>
        </p:blipFill>
        <p:spPr>
          <a:xfrm rot="10800000" flipH="1">
            <a:off x="-12" y="-695298"/>
            <a:ext cx="2300675" cy="2075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
  <p:cSld name="CUSTOM_34">
    <p:spTree>
      <p:nvGrpSpPr>
        <p:cNvPr id="1" name="Shape 535"/>
        <p:cNvGrpSpPr/>
        <p:nvPr/>
      </p:nvGrpSpPr>
      <p:grpSpPr>
        <a:xfrm>
          <a:off x="0" y="0"/>
          <a:ext cx="0" cy="0"/>
          <a:chOff x="0" y="0"/>
          <a:chExt cx="0" cy="0"/>
        </a:xfrm>
      </p:grpSpPr>
      <p:sp>
        <p:nvSpPr>
          <p:cNvPr id="536" name="Google Shape;536;p58"/>
          <p:cNvSpPr txBox="1">
            <a:spLocks noGrp="1"/>
          </p:cNvSpPr>
          <p:nvPr>
            <p:ph type="ctrTitle"/>
          </p:nvPr>
        </p:nvSpPr>
        <p:spPr>
          <a:xfrm flipH="1">
            <a:off x="457200" y="1443030"/>
            <a:ext cx="2695800" cy="67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b="1">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dirty="0"/>
          </a:p>
        </p:txBody>
      </p:sp>
      <p:sp>
        <p:nvSpPr>
          <p:cNvPr id="537" name="Google Shape;537;p58"/>
          <p:cNvSpPr txBox="1"/>
          <p:nvPr/>
        </p:nvSpPr>
        <p:spPr>
          <a:xfrm>
            <a:off x="3390325" y="2006627"/>
            <a:ext cx="2818200" cy="124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200" b="0" i="0" u="none" strike="noStrike" cap="none" dirty="0">
                <a:solidFill>
                  <a:schemeClr val="lt1"/>
                </a:solidFill>
                <a:latin typeface="Calibri" panose="020F0502020204030204" pitchFamily="34" charset="0"/>
                <a:ea typeface="Roboto Condensed Light"/>
                <a:cs typeface="Calibri" panose="020F0502020204030204" pitchFamily="34" charset="0"/>
                <a:sym typeface="Roboto Condensed Light"/>
              </a:rPr>
              <a:t>CREDITS: This presentation template was created by</a:t>
            </a:r>
            <a:r>
              <a:rPr lang="en" sz="1200" b="0" i="0" u="none" strike="noStrike" cap="none" dirty="0">
                <a:solidFill>
                  <a:schemeClr val="dk1"/>
                </a:solidFill>
                <a:latin typeface="Calibri" panose="020F0502020204030204" pitchFamily="34" charset="0"/>
                <a:ea typeface="Roboto Condensed Light"/>
                <a:cs typeface="Calibri" panose="020F0502020204030204" pitchFamily="34" charset="0"/>
                <a:sym typeface="Roboto Condensed Light"/>
              </a:rPr>
              <a:t> </a:t>
            </a:r>
            <a:r>
              <a:rPr lang="en" sz="1200" b="0" i="0" u="none" strike="noStrike" cap="none" dirty="0">
                <a:solidFill>
                  <a:schemeClr val="hlink"/>
                </a:solidFill>
                <a:uFill>
                  <a:noFill/>
                </a:uFill>
                <a:latin typeface="Calibri" panose="020F0502020204030204" pitchFamily="34" charset="0"/>
                <a:ea typeface="Roboto Condensed Light"/>
                <a:cs typeface="Calibri" panose="020F0502020204030204" pitchFamily="34" charset="0"/>
                <a:sym typeface="Roboto Condensed Light"/>
                <a:hlinkClick r:id="rId2"/>
              </a:rPr>
              <a:t>Slidesgo</a:t>
            </a:r>
            <a:r>
              <a:rPr lang="en" sz="1200" b="0" i="0" u="none" strike="noStrike" cap="none" dirty="0">
                <a:solidFill>
                  <a:schemeClr val="lt1"/>
                </a:solidFill>
                <a:latin typeface="Calibri" panose="020F0502020204030204" pitchFamily="34" charset="0"/>
                <a:ea typeface="Roboto Condensed Light"/>
                <a:cs typeface="Calibri" panose="020F0502020204030204" pitchFamily="34" charset="0"/>
                <a:sym typeface="Roboto Condensed Light"/>
              </a:rPr>
              <a:t>, including icons by </a:t>
            </a:r>
            <a:r>
              <a:rPr lang="en" sz="1200" b="0" i="0" u="none" strike="noStrike" cap="none" dirty="0">
                <a:solidFill>
                  <a:schemeClr val="hlink"/>
                </a:solidFill>
                <a:uFill>
                  <a:noFill/>
                </a:uFill>
                <a:latin typeface="Calibri" panose="020F0502020204030204" pitchFamily="34" charset="0"/>
                <a:ea typeface="Roboto Condensed Light"/>
                <a:cs typeface="Calibri" panose="020F0502020204030204" pitchFamily="34" charset="0"/>
                <a:sym typeface="Roboto Condensed Light"/>
                <a:hlinkClick r:id="rId3"/>
              </a:rPr>
              <a:t>Flaticon</a:t>
            </a:r>
            <a:r>
              <a:rPr lang="en" sz="1200" b="0" i="0" u="none" strike="noStrike" cap="none" dirty="0">
                <a:solidFill>
                  <a:schemeClr val="lt1"/>
                </a:solidFill>
                <a:latin typeface="Calibri" panose="020F0502020204030204" pitchFamily="34" charset="0"/>
                <a:ea typeface="Roboto Condensed Light"/>
                <a:cs typeface="Calibri" panose="020F0502020204030204" pitchFamily="34" charset="0"/>
                <a:sym typeface="Roboto Condensed Light"/>
              </a:rPr>
              <a:t>, infographics &amp; images by </a:t>
            </a:r>
            <a:r>
              <a:rPr lang="en" sz="1200" b="0" i="0" u="none" strike="noStrike" cap="none" dirty="0">
                <a:solidFill>
                  <a:schemeClr val="hlink"/>
                </a:solidFill>
                <a:uFill>
                  <a:noFill/>
                </a:uFill>
                <a:latin typeface="Calibri" panose="020F0502020204030204" pitchFamily="34" charset="0"/>
                <a:ea typeface="Roboto Condensed Light"/>
                <a:cs typeface="Calibri" panose="020F0502020204030204" pitchFamily="34" charset="0"/>
                <a:sym typeface="Roboto Condensed Light"/>
                <a:hlinkClick r:id="rId4"/>
              </a:rPr>
              <a:t>Freepik</a:t>
            </a:r>
            <a:endParaRPr sz="1200" b="0" i="0" u="none" strike="noStrike" cap="none" dirty="0">
              <a:solidFill>
                <a:schemeClr val="lt1"/>
              </a:solidFill>
              <a:latin typeface="Calibri" panose="020F0502020204030204" pitchFamily="34" charset="0"/>
              <a:ea typeface="Roboto Condensed Light"/>
              <a:cs typeface="Calibri" panose="020F0502020204030204" pitchFamily="34" charset="0"/>
              <a:sym typeface="Roboto Condensed Light"/>
            </a:endParaRPr>
          </a:p>
          <a:p>
            <a:pPr marL="1371600" marR="0" lvl="0" indent="0" algn="l" rtl="0">
              <a:lnSpc>
                <a:spcPct val="114000"/>
              </a:lnSpc>
              <a:spcBef>
                <a:spcPts val="0"/>
              </a:spcBef>
              <a:spcAft>
                <a:spcPts val="0"/>
              </a:spcAft>
              <a:buClr>
                <a:srgbClr val="000000"/>
              </a:buClr>
              <a:buSzPts val="1100"/>
              <a:buFont typeface="Arial"/>
              <a:buNone/>
            </a:pPr>
            <a:endParaRPr sz="1200" b="0" i="0" u="none" strike="noStrike" cap="none" dirty="0">
              <a:solidFill>
                <a:schemeClr val="dk1"/>
              </a:solidFill>
              <a:latin typeface="Calibri" panose="020F0502020204030204" pitchFamily="34" charset="0"/>
              <a:ea typeface="Roboto"/>
              <a:cs typeface="Calibri" panose="020F0502020204030204" pitchFamily="34" charset="0"/>
              <a:sym typeface="Roboto"/>
            </a:endParaRPr>
          </a:p>
          <a:p>
            <a:pPr marL="1371600" marR="0" lvl="0" indent="0" algn="l" rtl="0">
              <a:lnSpc>
                <a:spcPct val="114000"/>
              </a:lnSpc>
              <a:spcBef>
                <a:spcPts val="0"/>
              </a:spcBef>
              <a:spcAft>
                <a:spcPts val="0"/>
              </a:spcAft>
              <a:buClr>
                <a:srgbClr val="000000"/>
              </a:buClr>
              <a:buSzPts val="1100"/>
              <a:buFont typeface="Arial"/>
              <a:buNone/>
            </a:pPr>
            <a:endParaRPr sz="1200" b="0" i="0" u="none" strike="noStrike" cap="none" dirty="0">
              <a:solidFill>
                <a:schemeClr val="dk1"/>
              </a:solidFill>
              <a:highlight>
                <a:srgbClr val="FFD809"/>
              </a:highlight>
              <a:latin typeface="Calibri" panose="020F0502020204030204" pitchFamily="34" charset="0"/>
              <a:ea typeface="Roboto"/>
              <a:cs typeface="Calibri" panose="020F0502020204030204" pitchFamily="34" charset="0"/>
              <a:sym typeface="Roboto"/>
            </a:endParaRPr>
          </a:p>
          <a:p>
            <a:pPr marL="1371600" marR="0" lvl="0" indent="0" algn="l" rtl="0">
              <a:lnSpc>
                <a:spcPct val="114000"/>
              </a:lnSpc>
              <a:spcBef>
                <a:spcPts val="0"/>
              </a:spcBef>
              <a:spcAft>
                <a:spcPts val="0"/>
              </a:spcAft>
              <a:buClr>
                <a:srgbClr val="000000"/>
              </a:buClr>
              <a:buSzPts val="1100"/>
              <a:buFont typeface="Arial"/>
              <a:buNone/>
            </a:pPr>
            <a:endParaRPr sz="1200" b="0" i="0" u="none" strike="noStrike" cap="none" dirty="0">
              <a:solidFill>
                <a:schemeClr val="dk1"/>
              </a:solidFill>
              <a:highlight>
                <a:srgbClr val="FFD809"/>
              </a:highlight>
              <a:latin typeface="Calibri" panose="020F0502020204030204" pitchFamily="34" charset="0"/>
              <a:ea typeface="Roboto"/>
              <a:cs typeface="Calibri" panose="020F0502020204030204" pitchFamily="34" charset="0"/>
              <a:sym typeface="Roboto"/>
            </a:endParaRPr>
          </a:p>
          <a:p>
            <a:pPr marL="1371600" marR="0" lvl="0" indent="0" algn="l" rtl="0">
              <a:lnSpc>
                <a:spcPct val="114000"/>
              </a:lnSpc>
              <a:spcBef>
                <a:spcPts val="0"/>
              </a:spcBef>
              <a:spcAft>
                <a:spcPts val="0"/>
              </a:spcAft>
              <a:buClr>
                <a:srgbClr val="000000"/>
              </a:buClr>
              <a:buSzPts val="1100"/>
              <a:buFont typeface="Arial"/>
              <a:buNone/>
            </a:pPr>
            <a:r>
              <a:rPr lang="en" sz="1200" b="0" i="0" u="none" strike="noStrike" cap="none" dirty="0">
                <a:solidFill>
                  <a:schemeClr val="dk1"/>
                </a:solidFill>
                <a:highlight>
                  <a:srgbClr val="FFD809"/>
                </a:highlight>
                <a:latin typeface="Calibri" panose="020F0502020204030204" pitchFamily="34" charset="0"/>
                <a:ea typeface="Roboto"/>
                <a:cs typeface="Calibri" panose="020F0502020204030204" pitchFamily="34" charset="0"/>
                <a:sym typeface="Roboto"/>
              </a:rPr>
              <a:t> </a:t>
            </a:r>
            <a:endParaRPr sz="1200" b="0" i="0" u="none" strike="noStrike" cap="none" dirty="0">
              <a:solidFill>
                <a:schemeClr val="dk1"/>
              </a:solidFill>
              <a:highlight>
                <a:srgbClr val="FFD809"/>
              </a:highlight>
              <a:latin typeface="Calibri" panose="020F0502020204030204" pitchFamily="34" charset="0"/>
              <a:ea typeface="Roboto"/>
              <a:cs typeface="Calibri" panose="020F0502020204030204" pitchFamily="34" charset="0"/>
              <a:sym typeface="Roboto"/>
            </a:endParaRPr>
          </a:p>
          <a:p>
            <a:pPr marL="1371600" marR="0" lvl="0" indent="0" algn="l" rtl="0">
              <a:lnSpc>
                <a:spcPct val="114000"/>
              </a:lnSpc>
              <a:spcBef>
                <a:spcPts val="0"/>
              </a:spcBef>
              <a:spcAft>
                <a:spcPts val="0"/>
              </a:spcAft>
              <a:buClr>
                <a:srgbClr val="000000"/>
              </a:buClr>
              <a:buSzPts val="1100"/>
              <a:buFont typeface="Arial"/>
              <a:buNone/>
            </a:pPr>
            <a:endParaRPr sz="1200" b="0" i="0" u="none" strike="noStrike" cap="none" dirty="0">
              <a:solidFill>
                <a:schemeClr val="dk1"/>
              </a:solidFill>
              <a:latin typeface="Calibri" panose="020F0502020204030204" pitchFamily="34" charset="0"/>
              <a:ea typeface="Roboto"/>
              <a:cs typeface="Calibri" panose="020F0502020204030204" pitchFamily="34" charset="0"/>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panose="020F0502020204030204" pitchFamily="34" charset="0"/>
              <a:ea typeface="Roboto"/>
              <a:cs typeface="Calibri" panose="020F0502020204030204" pitchFamily="34" charset="0"/>
              <a:sym typeface="Roboto"/>
            </a:endParaRPr>
          </a:p>
        </p:txBody>
      </p:sp>
      <p:sp>
        <p:nvSpPr>
          <p:cNvPr id="538" name="Google Shape;538;p58"/>
          <p:cNvSpPr txBox="1">
            <a:spLocks noGrp="1"/>
          </p:cNvSpPr>
          <p:nvPr>
            <p:ph type="subTitle" idx="1"/>
          </p:nvPr>
        </p:nvSpPr>
        <p:spPr>
          <a:xfrm>
            <a:off x="457188" y="2038763"/>
            <a:ext cx="2695800" cy="488400"/>
          </a:xfrm>
          <a:prstGeom prst="rect">
            <a:avLst/>
          </a:prstGeom>
          <a:noFill/>
          <a:ln>
            <a:noFill/>
          </a:ln>
        </p:spPr>
        <p:txBody>
          <a:bodyPr spcFirstLastPara="1" wrap="square" lIns="91425" tIns="91425" rIns="91425" bIns="91425" anchor="t" anchorCtr="0">
            <a:noAutofit/>
          </a:bodyPr>
          <a:lstStyle>
            <a:lvl1pPr lvl="0" algn="just">
              <a:lnSpc>
                <a:spcPct val="100000"/>
              </a:lnSpc>
              <a:spcBef>
                <a:spcPts val="0"/>
              </a:spcBef>
              <a:spcAft>
                <a:spcPts val="0"/>
              </a:spcAft>
              <a:buSzPts val="1000"/>
              <a:buChar char="●"/>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a:endParaRPr dirty="0"/>
          </a:p>
        </p:txBody>
      </p:sp>
      <p:pic>
        <p:nvPicPr>
          <p:cNvPr id="539" name="Google Shape;539;p58"/>
          <p:cNvPicPr preferRelativeResize="0"/>
          <p:nvPr/>
        </p:nvPicPr>
        <p:blipFill rotWithShape="1">
          <a:blip r:embed="rId5">
            <a:alphaModFix/>
          </a:blip>
          <a:srcRect/>
          <a:stretch/>
        </p:blipFill>
        <p:spPr>
          <a:xfrm flipH="1">
            <a:off x="5071778" y="-1374105"/>
            <a:ext cx="4072221" cy="3674359"/>
          </a:xfrm>
          <a:prstGeom prst="rect">
            <a:avLst/>
          </a:prstGeom>
          <a:noFill/>
          <a:ln>
            <a:noFill/>
          </a:ln>
        </p:spPr>
      </p:pic>
      <p:pic>
        <p:nvPicPr>
          <p:cNvPr id="540" name="Google Shape;540;p58"/>
          <p:cNvPicPr preferRelativeResize="0"/>
          <p:nvPr/>
        </p:nvPicPr>
        <p:blipFill rotWithShape="1">
          <a:blip r:embed="rId5">
            <a:alphaModFix/>
          </a:blip>
          <a:srcRect/>
          <a:stretch/>
        </p:blipFill>
        <p:spPr>
          <a:xfrm rot="10800000">
            <a:off x="5058749" y="2776786"/>
            <a:ext cx="4072221" cy="367435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9">
  <p:cSld name="CUSTOM_33">
    <p:spTree>
      <p:nvGrpSpPr>
        <p:cNvPr id="1" name="Shape 541"/>
        <p:cNvGrpSpPr/>
        <p:nvPr/>
      </p:nvGrpSpPr>
      <p:grpSpPr>
        <a:xfrm>
          <a:off x="0" y="0"/>
          <a:ext cx="0" cy="0"/>
          <a:chOff x="0" y="0"/>
          <a:chExt cx="0" cy="0"/>
        </a:xfrm>
      </p:grpSpPr>
      <p:sp>
        <p:nvSpPr>
          <p:cNvPr id="542" name="Google Shape;542;p59"/>
          <p:cNvSpPr txBox="1">
            <a:spLocks noGrp="1"/>
          </p:cNvSpPr>
          <p:nvPr>
            <p:ph type="ctrTitle"/>
          </p:nvPr>
        </p:nvSpPr>
        <p:spPr>
          <a:xfrm flipH="1">
            <a:off x="540000" y="455570"/>
            <a:ext cx="8064000" cy="67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dirty="0"/>
          </a:p>
        </p:txBody>
      </p:sp>
      <p:sp>
        <p:nvSpPr>
          <p:cNvPr id="543" name="Google Shape;543;p59"/>
          <p:cNvSpPr txBox="1">
            <a:spLocks noGrp="1"/>
          </p:cNvSpPr>
          <p:nvPr>
            <p:ph type="subTitle" idx="1"/>
          </p:nvPr>
        </p:nvSpPr>
        <p:spPr>
          <a:xfrm>
            <a:off x="2588100" y="2210650"/>
            <a:ext cx="3967800" cy="18444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SzPts val="1200"/>
              <a:buChar char="●"/>
              <a:defRPr sz="14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a:endParaRPr dirty="0"/>
          </a:p>
        </p:txBody>
      </p:sp>
      <p:sp>
        <p:nvSpPr>
          <p:cNvPr id="544" name="Google Shape;544;p59">
            <a:hlinkClick r:id="rId2"/>
          </p:cNvPr>
          <p:cNvSpPr txBox="1">
            <a:spLocks noGrp="1"/>
          </p:cNvSpPr>
          <p:nvPr>
            <p:ph type="ctrTitle" idx="2"/>
          </p:nvPr>
        </p:nvSpPr>
        <p:spPr>
          <a:xfrm>
            <a:off x="3224100" y="1799442"/>
            <a:ext cx="2695800" cy="26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atin typeface="Calibri" panose="020F0502020204030204" pitchFamily="34" charset="0"/>
                <a:cs typeface="Calibri" panose="020F0502020204030204" pitchFamily="34" charset="0"/>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dirty="0"/>
          </a:p>
        </p:txBody>
      </p:sp>
      <p:pic>
        <p:nvPicPr>
          <p:cNvPr id="545" name="Google Shape;545;p59"/>
          <p:cNvPicPr preferRelativeResize="0"/>
          <p:nvPr/>
        </p:nvPicPr>
        <p:blipFill rotWithShape="1">
          <a:blip r:embed="rId3">
            <a:alphaModFix/>
          </a:blip>
          <a:srcRect/>
          <a:stretch/>
        </p:blipFill>
        <p:spPr>
          <a:xfrm rot="10800000">
            <a:off x="7247964" y="3287692"/>
            <a:ext cx="2300675" cy="2075900"/>
          </a:xfrm>
          <a:prstGeom prst="rect">
            <a:avLst/>
          </a:prstGeom>
          <a:noFill/>
          <a:ln>
            <a:noFill/>
          </a:ln>
        </p:spPr>
      </p:pic>
      <p:pic>
        <p:nvPicPr>
          <p:cNvPr id="546" name="Google Shape;546;p59"/>
          <p:cNvPicPr preferRelativeResize="0"/>
          <p:nvPr/>
        </p:nvPicPr>
        <p:blipFill rotWithShape="1">
          <a:blip r:embed="rId3">
            <a:alphaModFix/>
          </a:blip>
          <a:srcRect/>
          <a:stretch/>
        </p:blipFill>
        <p:spPr>
          <a:xfrm rot="10800000" flipH="1">
            <a:off x="-984228" y="3207767"/>
            <a:ext cx="2300675" cy="2075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3000"/>
              <a:buFont typeface="Squada One"/>
              <a:buNone/>
              <a:defRPr sz="30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dirty="0"/>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Roboto Condensed Light"/>
              <a:buChar char="●"/>
              <a:defRPr sz="18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7" r:id="rId5"/>
    <p:sldLayoutId id="2147483660"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junwang0510/what-is-human-computer-interaction-and-why-is-it-part-of-computer-science-148d38ba209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app=desktop&amp;v=SfEAe-oLj6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pulse/role-artificial-intelligence-product-management-topic-al-hasan-pm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s://chartio.com/learn/business-intelligence/business-intelligence-guid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101blockchains.com/ethics-of-ai-in-healthcar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krmangalam.edu.in/blog/skill-needed-to-build-artificial-intelligence/396"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9"/>
          <p:cNvSpPr txBox="1">
            <a:spLocks noGrp="1"/>
          </p:cNvSpPr>
          <p:nvPr>
            <p:ph type="ctrTitle"/>
          </p:nvPr>
        </p:nvSpPr>
        <p:spPr>
          <a:xfrm flipH="1">
            <a:off x="1372449" y="1886100"/>
            <a:ext cx="6405205" cy="670500"/>
          </a:xfrm>
          <a:prstGeom prst="rect">
            <a:avLst/>
          </a:prstGeom>
          <a:noFill/>
          <a:ln>
            <a:noFill/>
          </a:ln>
        </p:spPr>
        <p:txBody>
          <a:bodyPr spcFirstLastPara="1" wrap="square" lIns="91425" tIns="91425" rIns="91425" bIns="91425" anchor="b" anchorCtr="0">
            <a:noAutofit/>
          </a:bodyPr>
          <a:lstStyle/>
          <a:p>
            <a:pPr lvl="0">
              <a:buClr>
                <a:schemeClr val="dk1"/>
              </a:buClr>
              <a:buSzPts val="1100"/>
            </a:pPr>
            <a:r>
              <a:rPr lang="en" sz="10000" dirty="0">
                <a:latin typeface="Calibri" panose="020F0502020204030204" pitchFamily="34" charset="0"/>
                <a:cs typeface="Calibri" panose="020F0502020204030204" pitchFamily="34" charset="0"/>
              </a:rPr>
              <a:t>03 </a:t>
            </a:r>
            <a:br>
              <a:rPr lang="en" sz="100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Professional Transformation</a:t>
            </a:r>
            <a:endParaRPr sz="10000" dirty="0">
              <a:latin typeface="Calibri" panose="020F0502020204030204" pitchFamily="34" charset="0"/>
              <a:cs typeface="Calibri" panose="020F0502020204030204" pitchFamily="34" charset="0"/>
            </a:endParaRPr>
          </a:p>
        </p:txBody>
      </p:sp>
      <p:sp>
        <p:nvSpPr>
          <p:cNvPr id="624" name="Google Shape;624;p69"/>
          <p:cNvSpPr txBox="1">
            <a:spLocks noGrp="1"/>
          </p:cNvSpPr>
          <p:nvPr>
            <p:ph type="subTitle" idx="1"/>
          </p:nvPr>
        </p:nvSpPr>
        <p:spPr>
          <a:xfrm>
            <a:off x="1398700" y="2910300"/>
            <a:ext cx="4453460" cy="1748100"/>
          </a:xfrm>
          <a:prstGeom prst="rect">
            <a:avLst/>
          </a:prstGeom>
          <a:noFill/>
          <a:ln>
            <a:noFill/>
          </a:ln>
        </p:spPr>
        <p:txBody>
          <a:bodyPr spcFirstLastPara="1" wrap="square" lIns="91425" tIns="91425" rIns="91425" bIns="91425" anchor="t" anchorCtr="0">
            <a:noAutofit/>
          </a:bodyPr>
          <a:lstStyle/>
          <a:p>
            <a:pPr marL="285750" lvl="0" indent="-285750">
              <a:buClr>
                <a:schemeClr val="dk1"/>
              </a:buClr>
              <a:buSzPts val="1100"/>
              <a:buFont typeface="Arial" panose="020B0604020202020204" pitchFamily="34" charset="0"/>
              <a:buChar char="•"/>
            </a:pPr>
            <a:r>
              <a:rPr lang="en-US" sz="2000" dirty="0">
                <a:latin typeface="Calibri" panose="020F0502020204030204" pitchFamily="34" charset="0"/>
                <a:cs typeface="Calibri" panose="020F0502020204030204" pitchFamily="34" charset="0"/>
              </a:rPr>
              <a:t>Rise of Emerging Industries </a:t>
            </a:r>
          </a:p>
          <a:p>
            <a:pPr marL="285750" lvl="0" indent="-285750">
              <a:buClr>
                <a:schemeClr val="dk1"/>
              </a:buClr>
              <a:buSzPts val="1100"/>
              <a:buFont typeface="Arial" panose="020B0604020202020204" pitchFamily="34" charset="0"/>
              <a:buChar char="•"/>
            </a:pPr>
            <a:r>
              <a:rPr lang="en-US" sz="2000" dirty="0">
                <a:latin typeface="Calibri" panose="020F0502020204030204" pitchFamily="34" charset="0"/>
                <a:cs typeface="Calibri" panose="020F0502020204030204" pitchFamily="34" charset="0"/>
              </a:rPr>
              <a:t>Demand for Cross-disciplinary Skills</a:t>
            </a:r>
          </a:p>
          <a:p>
            <a:pPr marL="285750" lvl="0" indent="-285750">
              <a:buClr>
                <a:schemeClr val="dk1"/>
              </a:buClr>
              <a:buSzPts val="1100"/>
              <a:buFont typeface="Arial" panose="020B0604020202020204" pitchFamily="34" charset="0"/>
              <a:buChar char="•"/>
            </a:pPr>
            <a:r>
              <a:rPr lang="en-US" altLang="zh-TW" sz="2000" dirty="0">
                <a:latin typeface="Calibri" panose="020F0502020204030204" pitchFamily="34" charset="0"/>
                <a:cs typeface="Calibri" panose="020F0502020204030204" pitchFamily="34" charset="0"/>
              </a:rPr>
              <a:t>Career Transition</a:t>
            </a:r>
            <a:endParaRPr sz="2000" dirty="0">
              <a:latin typeface="Calibri" panose="020F0502020204030204" pitchFamily="34" charset="0"/>
              <a:cs typeface="Calibri" panose="020F0502020204030204" pitchFamily="34" charset="0"/>
            </a:endParaRPr>
          </a:p>
        </p:txBody>
      </p:sp>
      <p:cxnSp>
        <p:nvCxnSpPr>
          <p:cNvPr id="625" name="Google Shape;625;p69"/>
          <p:cNvCxnSpPr/>
          <p:nvPr/>
        </p:nvCxnSpPr>
        <p:spPr>
          <a:xfrm>
            <a:off x="1482719" y="2693550"/>
            <a:ext cx="3115500" cy="840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1000"/>
                                        <p:tgtEl>
                                          <p:spTgt spid="62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4"/>
                                        </p:tgtEl>
                                        <p:attrNameLst>
                                          <p:attrName>style.visibility</p:attrName>
                                        </p:attrNameLst>
                                      </p:cBhvr>
                                      <p:to>
                                        <p:strVal val="visible"/>
                                      </p:to>
                                    </p:set>
                                    <p:animEffect transition="in" filter="fade">
                                      <p:cBhvr>
                                        <p:cTn id="12" dur="10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Demand for Cross-disciplinary Skills</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199" y="1324302"/>
            <a:ext cx="7943061" cy="3668111"/>
          </a:xfrm>
        </p:spPr>
        <p:txBody>
          <a:bodyPr anchor="t"/>
          <a:lstStyle/>
          <a:p>
            <a:pPr>
              <a:buFont typeface="Wingdings" panose="05000000000000000000" pitchFamily="2" charset="2"/>
              <a:buChar char="Ø"/>
            </a:pPr>
            <a:r>
              <a:rPr lang="en-US" altLang="zh-TW" sz="2400" i="1" dirty="0">
                <a:solidFill>
                  <a:schemeClr val="tx1"/>
                </a:solidFill>
                <a:latin typeface="Calibri" panose="020F0502020204030204" pitchFamily="34" charset="0"/>
                <a:cs typeface="Calibri" panose="020F0502020204030204" pitchFamily="34" charset="0"/>
              </a:rPr>
              <a:t>What kind of </a:t>
            </a:r>
            <a:r>
              <a:rPr lang="en-US" altLang="zh-TW" sz="2400" b="1" i="1" dirty="0">
                <a:solidFill>
                  <a:schemeClr val="tx1"/>
                </a:solidFill>
                <a:latin typeface="Calibri" panose="020F0502020204030204" pitchFamily="34" charset="0"/>
                <a:cs typeface="Calibri" panose="020F0502020204030204" pitchFamily="34" charset="0"/>
              </a:rPr>
              <a:t>Cross-Disciplinary Skills</a:t>
            </a:r>
            <a:r>
              <a:rPr lang="en-US" altLang="zh-TW" sz="2400" i="1" dirty="0">
                <a:solidFill>
                  <a:schemeClr val="tx1"/>
                </a:solidFill>
                <a:latin typeface="Calibri" panose="020F0502020204030204" pitchFamily="34" charset="0"/>
                <a:cs typeface="Calibri" panose="020F0502020204030204" pitchFamily="34" charset="0"/>
              </a:rPr>
              <a:t> may be applied?</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Human-Computer Interaction (HCI):</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Combining psychology, design, and computer science knowledge to enhance the interaction experience between users and AI systems.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Although HCI draws on design principles from diverse fields, the discipline demands substantial engineering of computing systems.</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Business and Market Analysis: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Understanding business processes, market trends,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and customer needs to effectively apply AI technologies in business strategies and solutions.</a:t>
            </a:r>
          </a:p>
        </p:txBody>
      </p:sp>
      <p:pic>
        <p:nvPicPr>
          <p:cNvPr id="9218" name="Picture 2">
            <a:hlinkClick r:id="rId3"/>
            <a:extLst>
              <a:ext uri="{FF2B5EF4-FFF2-40B4-BE49-F238E27FC236}">
                <a16:creationId xmlns:a16="http://schemas.microsoft.com/office/drawing/2014/main" id="{A8829540-8FF7-693C-683A-E82AD5B1A5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19" r="21019"/>
          <a:stretch/>
        </p:blipFill>
        <p:spPr bwMode="auto">
          <a:xfrm>
            <a:off x="7694763" y="3735433"/>
            <a:ext cx="1423360" cy="13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49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Demand for Cross-disciplinary Skills</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199" y="1324302"/>
            <a:ext cx="7943061" cy="3668111"/>
          </a:xfrm>
        </p:spPr>
        <p:txBody>
          <a:bodyPr anchor="t"/>
          <a:lstStyle/>
          <a:p>
            <a:pPr>
              <a:buFont typeface="Wingdings" panose="05000000000000000000" pitchFamily="2" charset="2"/>
              <a:buChar char="Ø"/>
            </a:pPr>
            <a:r>
              <a:rPr lang="en-US" altLang="zh-TW" sz="2400" i="1" dirty="0">
                <a:solidFill>
                  <a:schemeClr val="tx1"/>
                </a:solidFill>
                <a:latin typeface="Calibri" panose="020F0502020204030204" pitchFamily="34" charset="0"/>
                <a:cs typeface="Calibri" panose="020F0502020204030204" pitchFamily="34" charset="0"/>
              </a:rPr>
              <a:t>What kind of </a:t>
            </a:r>
            <a:r>
              <a:rPr lang="en-US" altLang="zh-TW" sz="2400" b="1" i="1" dirty="0">
                <a:solidFill>
                  <a:schemeClr val="tx1"/>
                </a:solidFill>
                <a:latin typeface="Calibri" panose="020F0502020204030204" pitchFamily="34" charset="0"/>
                <a:cs typeface="Calibri" panose="020F0502020204030204" pitchFamily="34" charset="0"/>
              </a:rPr>
              <a:t>Cross-Disciplinary Skills</a:t>
            </a:r>
            <a:r>
              <a:rPr lang="en-US" altLang="zh-TW" sz="2400" i="1" dirty="0">
                <a:solidFill>
                  <a:schemeClr val="tx1"/>
                </a:solidFill>
                <a:latin typeface="Calibri" panose="020F0502020204030204" pitchFamily="34" charset="0"/>
                <a:cs typeface="Calibri" panose="020F0502020204030204" pitchFamily="34" charset="0"/>
              </a:rPr>
              <a:t> may be applied?</a:t>
            </a:r>
          </a:p>
          <a:p>
            <a:pPr lvl="1">
              <a:buFont typeface="+mj-lt"/>
              <a:buAutoNum type="arabicPeriod" startAt="3"/>
            </a:pPr>
            <a:r>
              <a:rPr lang="en-US" altLang="zh-TW" sz="2400" dirty="0">
                <a:solidFill>
                  <a:schemeClr val="tx1"/>
                </a:solidFill>
                <a:latin typeface="Calibri" panose="020F0502020204030204" pitchFamily="34" charset="0"/>
                <a:cs typeface="Calibri" panose="020F0502020204030204" pitchFamily="34" charset="0"/>
              </a:rPr>
              <a:t>Project Management and Leadership:</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Effectively managing cross-functional teams and projects to ensure the successful implementation and delivery of AI solutions.</a:t>
            </a:r>
          </a:p>
          <a:p>
            <a:pPr lvl="1">
              <a:buFont typeface="+mj-lt"/>
              <a:buAutoNum type="arabicPeriod" startAt="4"/>
            </a:pPr>
            <a:r>
              <a:rPr lang="en-US" altLang="zh-TW" sz="2400" dirty="0">
                <a:solidFill>
                  <a:schemeClr val="tx1"/>
                </a:solidFill>
                <a:latin typeface="Calibri" panose="020F0502020204030204" pitchFamily="34" charset="0"/>
                <a:cs typeface="Calibri" panose="020F0502020204030204" pitchFamily="34" charset="0"/>
              </a:rPr>
              <a:t>Healthcare and Life Sciences: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Applying AI technologies in medical diagnostics, bioinformatics, and drug discovery to enhance healthcare quality and efficiency.</a:t>
            </a:r>
          </a:p>
          <a:p>
            <a:pPr lvl="1">
              <a:buFont typeface="+mj-lt"/>
              <a:buAutoNum type="arabicPeriod" startAt="5"/>
            </a:pPr>
            <a:r>
              <a:rPr lang="en-US" altLang="zh-TW" sz="2400" dirty="0">
                <a:solidFill>
                  <a:schemeClr val="tx1"/>
                </a:solidFill>
                <a:latin typeface="Calibri" panose="020F0502020204030204" pitchFamily="34" charset="0"/>
                <a:cs typeface="Calibri" panose="020F0502020204030204" pitchFamily="34" charset="0"/>
              </a:rPr>
              <a:t>Ethics and Sociology:</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Considering the impact of AI in social, cultural, and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ethical aspects, especially concerning privacy, bias,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and decision transparency.</a:t>
            </a:r>
          </a:p>
        </p:txBody>
      </p:sp>
      <p:pic>
        <p:nvPicPr>
          <p:cNvPr id="10242" name="Picture 2" descr="The Future of Teaching and Learning: Harnessing AI &amp; Innovative Strategies  for Educators - THISISGRAEME">
            <a:extLst>
              <a:ext uri="{FF2B5EF4-FFF2-40B4-BE49-F238E27FC236}">
                <a16:creationId xmlns:a16="http://schemas.microsoft.com/office/drawing/2014/main" id="{8DDEC9D0-0E76-8889-C1DD-0B8293D0D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892" y="3905094"/>
            <a:ext cx="2165230" cy="121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26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Demand for Cross-disciplinary Skills</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199" y="1324302"/>
            <a:ext cx="7943061" cy="3668111"/>
          </a:xfrm>
        </p:spPr>
        <p:txBody>
          <a:bodyPr anchor="t"/>
          <a:lstStyle/>
          <a:p>
            <a:pPr>
              <a:buFont typeface="Wingdings" panose="05000000000000000000" pitchFamily="2" charset="2"/>
              <a:buChar char="Ø"/>
            </a:pPr>
            <a:r>
              <a:rPr lang="en-US" altLang="zh-TW" sz="2400" i="1" dirty="0">
                <a:solidFill>
                  <a:schemeClr val="tx1"/>
                </a:solidFill>
                <a:latin typeface="Calibri" panose="020F0502020204030204" pitchFamily="34" charset="0"/>
                <a:cs typeface="Calibri" panose="020F0502020204030204" pitchFamily="34" charset="0"/>
              </a:rPr>
              <a:t>What kind of </a:t>
            </a:r>
            <a:r>
              <a:rPr lang="en-US" altLang="zh-TW" sz="2400" b="1" i="1" dirty="0">
                <a:solidFill>
                  <a:schemeClr val="tx1"/>
                </a:solidFill>
                <a:latin typeface="Calibri" panose="020F0502020204030204" pitchFamily="34" charset="0"/>
                <a:cs typeface="Calibri" panose="020F0502020204030204" pitchFamily="34" charset="0"/>
              </a:rPr>
              <a:t>Soft Skills</a:t>
            </a:r>
            <a:r>
              <a:rPr lang="en-US" altLang="zh-TW" sz="2400" i="1" dirty="0">
                <a:solidFill>
                  <a:schemeClr val="tx1"/>
                </a:solidFill>
                <a:latin typeface="Calibri" panose="020F0502020204030204" pitchFamily="34" charset="0"/>
                <a:cs typeface="Calibri" panose="020F0502020204030204" pitchFamily="34" charset="0"/>
              </a:rPr>
              <a:t> may be applied?</a:t>
            </a:r>
          </a:p>
          <a:p>
            <a:pPr lvl="1">
              <a:buFont typeface="+mj-lt"/>
              <a:buAutoNum type="arabicPeriod" startAt="6"/>
            </a:pPr>
            <a:r>
              <a:rPr lang="en-US" altLang="zh-TW" sz="2400" dirty="0">
                <a:solidFill>
                  <a:schemeClr val="tx1"/>
                </a:solidFill>
                <a:latin typeface="Calibri" panose="020F0502020204030204" pitchFamily="34" charset="0"/>
                <a:cs typeface="Calibri" panose="020F0502020204030204" pitchFamily="34" charset="0"/>
              </a:rPr>
              <a:t>Communication and Team Collaboration Skills: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Effective communication of technical details and project progress, and collaboration within interdisciplinary teams.</a:t>
            </a:r>
          </a:p>
          <a:p>
            <a:pPr lvl="1">
              <a:buFont typeface="+mj-lt"/>
              <a:buAutoNum type="arabicPeriod" startAt="7"/>
            </a:pPr>
            <a:r>
              <a:rPr lang="en-US" altLang="zh-TW" sz="2400" dirty="0">
                <a:solidFill>
                  <a:schemeClr val="tx1"/>
                </a:solidFill>
                <a:latin typeface="Calibri" panose="020F0502020204030204" pitchFamily="34" charset="0"/>
                <a:cs typeface="Calibri" panose="020F0502020204030204" pitchFamily="34" charset="0"/>
              </a:rPr>
              <a:t>Innovative Thinking and Problem-Solving Skills :</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Ability to think innovatively and solve complex problems, adapting to the constantly changing technological landscape.</a:t>
            </a:r>
          </a:p>
        </p:txBody>
      </p:sp>
      <p:pic>
        <p:nvPicPr>
          <p:cNvPr id="11266" name="Picture 2" descr="How to Use AI to Detect Soft Skills | Datafloq">
            <a:extLst>
              <a:ext uri="{FF2B5EF4-FFF2-40B4-BE49-F238E27FC236}">
                <a16:creationId xmlns:a16="http://schemas.microsoft.com/office/drawing/2014/main" id="{0E431606-F813-872E-C555-94D5BB0E6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387" y="3753720"/>
            <a:ext cx="2277375" cy="13664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Role Of Soft Skills In The Age Of AI - StrategicCHRO360">
            <a:extLst>
              <a:ext uri="{FF2B5EF4-FFF2-40B4-BE49-F238E27FC236}">
                <a16:creationId xmlns:a16="http://schemas.microsoft.com/office/drawing/2014/main" id="{38AAEEC7-12B4-9433-C415-35F00BFC3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206" y="3745094"/>
            <a:ext cx="2156604" cy="137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4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Career Transition</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184600" cy="3668111"/>
          </a:xfrm>
        </p:spPr>
        <p:txBody>
          <a:bodyPr anchor="t"/>
          <a:lstStyle/>
          <a:p>
            <a:pPr marL="114300" indent="0">
              <a:buNone/>
            </a:pPr>
            <a:r>
              <a:rPr lang="en-US" altLang="zh-TW" sz="2400" dirty="0">
                <a:latin typeface="Calibri" panose="020F0502020204030204" pitchFamily="34" charset="0"/>
                <a:cs typeface="Calibri" panose="020F0502020204030204" pitchFamily="34" charset="0"/>
              </a:rPr>
              <a:t>With the widespread application of AI technology across various industries, many professionals are choosing to transition to meet the high demand for AI skills in the market.</a:t>
            </a:r>
          </a:p>
          <a:p>
            <a:pPr marL="114300" indent="0">
              <a:buNone/>
            </a:pPr>
            <a:r>
              <a:rPr lang="en-US" altLang="zh-TW" sz="2400" dirty="0">
                <a:latin typeface="Calibri" panose="020F0502020204030204" pitchFamily="34" charset="0"/>
                <a:cs typeface="Calibri" panose="020F0502020204030204" pitchFamily="34" charset="0"/>
              </a:rPr>
              <a:t> </a:t>
            </a:r>
          </a:p>
          <a:p>
            <a:pPr>
              <a:buFont typeface="Wingdings" panose="05000000000000000000" pitchFamily="2" charset="2"/>
              <a:buChar char="Ø"/>
            </a:pPr>
            <a:r>
              <a:rPr lang="en-US" altLang="zh-TW" sz="2400" b="1" i="1" dirty="0">
                <a:solidFill>
                  <a:schemeClr val="tx1"/>
                </a:solidFill>
                <a:latin typeface="Calibri" panose="020F0502020204030204" pitchFamily="34" charset="0"/>
                <a:cs typeface="Calibri" panose="020F0502020204030204" pitchFamily="34" charset="0"/>
              </a:rPr>
              <a:t>Key Points of Career Transition</a:t>
            </a:r>
          </a:p>
          <a:p>
            <a:r>
              <a:rPr lang="en-US" altLang="zh-TW" sz="2400" dirty="0">
                <a:solidFill>
                  <a:schemeClr val="tx1"/>
                </a:solidFill>
                <a:latin typeface="Calibri" panose="020F0502020204030204" pitchFamily="34" charset="0"/>
                <a:cs typeface="Calibri" panose="020F0502020204030204" pitchFamily="34" charset="0"/>
              </a:rPr>
              <a:t>Skill Education and Training: </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Acquiring AI-related skills such as programming,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data analysis, machine learning, deep learning, etc.</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Participating in relevant courses and training programs,</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such as online courses, or professional certification.</a:t>
            </a:r>
          </a:p>
        </p:txBody>
      </p:sp>
      <p:pic>
        <p:nvPicPr>
          <p:cNvPr id="3" name="圖片 2">
            <a:extLst>
              <a:ext uri="{FF2B5EF4-FFF2-40B4-BE49-F238E27FC236}">
                <a16:creationId xmlns:a16="http://schemas.microsoft.com/office/drawing/2014/main" id="{EF02E43D-F8D8-D27F-8773-B44BB3885E94}"/>
              </a:ext>
            </a:extLst>
          </p:cNvPr>
          <p:cNvPicPr>
            <a:picLocks noChangeAspect="1"/>
          </p:cNvPicPr>
          <p:nvPr/>
        </p:nvPicPr>
        <p:blipFill>
          <a:blip r:embed="rId3"/>
          <a:stretch>
            <a:fillRect/>
          </a:stretch>
        </p:blipFill>
        <p:spPr>
          <a:xfrm>
            <a:off x="7332455" y="3344893"/>
            <a:ext cx="1781355" cy="1781355"/>
          </a:xfrm>
          <a:prstGeom prst="rect">
            <a:avLst/>
          </a:prstGeom>
        </p:spPr>
      </p:pic>
    </p:spTree>
    <p:extLst>
      <p:ext uri="{BB962C8B-B14F-4D97-AF65-F5344CB8AC3E}">
        <p14:creationId xmlns:p14="http://schemas.microsoft.com/office/powerpoint/2010/main" val="87240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Career Transition</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199" y="1324302"/>
            <a:ext cx="7943061" cy="3668111"/>
          </a:xfrm>
        </p:spPr>
        <p:txBody>
          <a:bodyPr anchor="t"/>
          <a:lstStyle/>
          <a:p>
            <a:pPr>
              <a:buFont typeface="Wingdings" panose="05000000000000000000" pitchFamily="2" charset="2"/>
              <a:buChar char="Ø"/>
            </a:pPr>
            <a:r>
              <a:rPr lang="en-US" altLang="zh-TW" sz="2400" i="1" dirty="0">
                <a:solidFill>
                  <a:schemeClr val="tx1"/>
                </a:solidFill>
                <a:latin typeface="Calibri" panose="020F0502020204030204" pitchFamily="34" charset="0"/>
                <a:cs typeface="Calibri" panose="020F0502020204030204" pitchFamily="34" charset="0"/>
              </a:rPr>
              <a:t>Key Points of Career Transition</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Industry Knowledge:</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Understanding the application of AI in specific industries (like healthcare, finance, manufacturing, etc.)..</a:t>
            </a:r>
          </a:p>
          <a:p>
            <a:pPr lvl="1">
              <a:buFont typeface="+mj-lt"/>
              <a:buAutoNum type="arabicPeriod" startAt="3"/>
            </a:pPr>
            <a:r>
              <a:rPr lang="en-US" altLang="zh-TW" sz="2400" dirty="0">
                <a:solidFill>
                  <a:schemeClr val="tx1"/>
                </a:solidFill>
                <a:latin typeface="Calibri" panose="020F0502020204030204" pitchFamily="34" charset="0"/>
                <a:cs typeface="Calibri" panose="020F0502020204030204" pitchFamily="34" charset="0"/>
              </a:rPr>
              <a:t>Networking:</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Building connections with professionals in the AI field and attending related conferences and seminars.</a:t>
            </a:r>
          </a:p>
          <a:p>
            <a:pPr lvl="1">
              <a:buFont typeface="+mj-lt"/>
              <a:buAutoNum type="arabicPeriod" startAt="4"/>
            </a:pPr>
            <a:r>
              <a:rPr lang="en-US" altLang="zh-TW" sz="2400" dirty="0">
                <a:solidFill>
                  <a:schemeClr val="tx1"/>
                </a:solidFill>
                <a:latin typeface="Calibri" panose="020F0502020204030204" pitchFamily="34" charset="0"/>
                <a:cs typeface="Calibri" panose="020F0502020204030204" pitchFamily="34" charset="0"/>
              </a:rPr>
              <a:t>Career Planning &amp; Continuous Learning:</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Plan your career path based on personal interests and expertise.</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Given the rapid development of AI technology, continuous learning and updating of knowledge are crucial.</a:t>
            </a:r>
          </a:p>
        </p:txBody>
      </p:sp>
      <p:pic>
        <p:nvPicPr>
          <p:cNvPr id="12290" name="Picture 2" descr="未提供相片說明。">
            <a:extLst>
              <a:ext uri="{FF2B5EF4-FFF2-40B4-BE49-F238E27FC236}">
                <a16:creationId xmlns:a16="http://schemas.microsoft.com/office/drawing/2014/main" id="{93B438B0-6143-B733-42F7-3EA0B74FB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24" y="2734573"/>
            <a:ext cx="1174271" cy="117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9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Conclusion &amp; Summary</a:t>
            </a: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115525"/>
            <a:ext cx="8568228" cy="3668111"/>
          </a:xfrm>
        </p:spPr>
        <p:txBody>
          <a:bodyPr anchor="t"/>
          <a:lstStyle/>
          <a:p>
            <a:r>
              <a:rPr lang="en-US" altLang="zh-TW" sz="2000" dirty="0">
                <a:latin typeface="Calibri" panose="020F0502020204030204" pitchFamily="34" charset="0"/>
                <a:cs typeface="Calibri" panose="020F0502020204030204" pitchFamily="34" charset="0"/>
              </a:rPr>
              <a:t>Acquiring artificial intelligence skills is becoming increasingly important as AI continues to shape our world.</a:t>
            </a:r>
          </a:p>
          <a:p>
            <a:r>
              <a:rPr lang="en-US" altLang="zh-TW" sz="2000" dirty="0">
                <a:latin typeface="Calibri" panose="020F0502020204030204" pitchFamily="34" charset="0"/>
                <a:cs typeface="Calibri" panose="020F0502020204030204" pitchFamily="34" charset="0"/>
              </a:rPr>
              <a:t>By equipping yourself with the necessary skills, individuals can explore diverse and exciting job opportunities in the field of AI.</a:t>
            </a:r>
          </a:p>
          <a:p>
            <a:r>
              <a:rPr lang="en-US" altLang="zh-TW" sz="2000" dirty="0">
                <a:latin typeface="Calibri" panose="020F0502020204030204" pitchFamily="34" charset="0"/>
                <a:cs typeface="Calibri" panose="020F0502020204030204" pitchFamily="34" charset="0"/>
              </a:rPr>
              <a:t>Career transition requires not just the acquisition of technical skills but also a deep understanding of new domains and adaptability to change.</a:t>
            </a:r>
          </a:p>
          <a:p>
            <a:r>
              <a:rPr lang="en-US" altLang="zh-TW" sz="2000" dirty="0">
                <a:latin typeface="Calibri" panose="020F0502020204030204" pitchFamily="34" charset="0"/>
                <a:cs typeface="Calibri" panose="020F0502020204030204" pitchFamily="34" charset="0"/>
              </a:rPr>
              <a:t>It is an ongoing learning process, but it also provides professionals with broad career development opportunities and challenges.</a:t>
            </a:r>
          </a:p>
        </p:txBody>
      </p:sp>
      <p:pic>
        <p:nvPicPr>
          <p:cNvPr id="14338" name="Picture 2" descr="Conclusion Examples: Strong Endings For Any Paper, 48% OFF">
            <a:extLst>
              <a:ext uri="{FF2B5EF4-FFF2-40B4-BE49-F238E27FC236}">
                <a16:creationId xmlns:a16="http://schemas.microsoft.com/office/drawing/2014/main" id="{AA868A1E-072C-FCC2-31C9-7C32FEDE8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24"/>
          <a:stretch/>
        </p:blipFill>
        <p:spPr bwMode="auto">
          <a:xfrm>
            <a:off x="5789540" y="4002098"/>
            <a:ext cx="3328581" cy="111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2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Rise of Emerging Industries &amp; Occupations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184600" cy="3668111"/>
          </a:xfrm>
        </p:spPr>
        <p:txBody>
          <a:bodyPr anchor="t"/>
          <a:lstStyle/>
          <a:p>
            <a:pPr>
              <a:buFont typeface="Wingdings" panose="05000000000000000000" pitchFamily="2" charset="2"/>
              <a:buChar char="Ø"/>
            </a:pPr>
            <a:r>
              <a:rPr lang="en-US" altLang="zh-TW" sz="2400" b="1" i="1" dirty="0">
                <a:solidFill>
                  <a:schemeClr val="tx1"/>
                </a:solidFill>
              </a:rPr>
              <a:t>Job Creation</a:t>
            </a:r>
            <a:br>
              <a:rPr lang="en-US" altLang="zh-TW" sz="2400" dirty="0"/>
            </a:br>
            <a:r>
              <a:rPr lang="en-US" altLang="zh-TW" sz="2400" dirty="0"/>
              <a:t>Along with the development of Al, new jobs and opportunities will be created . </a:t>
            </a:r>
          </a:p>
          <a:p>
            <a:pPr>
              <a:buFont typeface="Wingdings" panose="05000000000000000000" pitchFamily="2" charset="2"/>
              <a:buChar char="Ø"/>
            </a:pPr>
            <a:r>
              <a:rPr lang="en-US" altLang="zh-TW" sz="2400" i="1" dirty="0">
                <a:solidFill>
                  <a:schemeClr val="tx1"/>
                </a:solidFill>
              </a:rPr>
              <a:t>What kind of </a:t>
            </a:r>
            <a:r>
              <a:rPr lang="en-US" altLang="zh-TW" sz="2400" b="1" i="1" dirty="0">
                <a:solidFill>
                  <a:schemeClr val="tx1"/>
                </a:solidFill>
              </a:rPr>
              <a:t>Roles</a:t>
            </a:r>
            <a:r>
              <a:rPr lang="en-US" altLang="zh-TW" sz="2400" i="1" dirty="0">
                <a:solidFill>
                  <a:schemeClr val="tx1"/>
                </a:solidFill>
              </a:rPr>
              <a:t> will be needed?</a:t>
            </a:r>
          </a:p>
          <a:p>
            <a:pPr lvl="1">
              <a:buFont typeface="+mj-lt"/>
              <a:buAutoNum type="arabicPeriod"/>
            </a:pPr>
            <a:r>
              <a:rPr lang="en-US" altLang="zh-TW" sz="2400" dirty="0">
                <a:latin typeface="Calibri" panose="020F0502020204030204" pitchFamily="34" charset="0"/>
                <a:cs typeface="Calibri" panose="020F0502020204030204" pitchFamily="34" charset="0"/>
              </a:rPr>
              <a:t>Al Development: </a:t>
            </a:r>
            <a:r>
              <a:rPr lang="en-US" altLang="zh-TW" sz="2000" i="1" dirty="0">
                <a:latin typeface="Calibri" panose="020F0502020204030204" pitchFamily="34" charset="0"/>
                <a:cs typeface="Calibri" panose="020F0502020204030204" pitchFamily="34" charset="0"/>
              </a:rPr>
              <a:t>NLP Engineer, ML Engineer.</a:t>
            </a:r>
          </a:p>
          <a:p>
            <a:pPr lvl="1">
              <a:buFont typeface="+mj-lt"/>
              <a:buAutoNum type="arabicPeriod"/>
            </a:pPr>
            <a:r>
              <a:rPr lang="en-US" altLang="zh-TW" sz="2400" dirty="0">
                <a:latin typeface="Calibri" panose="020F0502020204030204" pitchFamily="34" charset="0"/>
                <a:cs typeface="Calibri" panose="020F0502020204030204" pitchFamily="34" charset="0"/>
              </a:rPr>
              <a:t>AI Maintenance: </a:t>
            </a:r>
            <a:r>
              <a:rPr lang="en-US" altLang="zh-TW" sz="2000" i="1" dirty="0">
                <a:latin typeface="Calibri" panose="020F0502020204030204" pitchFamily="34" charset="0"/>
                <a:cs typeface="Calibri" panose="020F0502020204030204" pitchFamily="34" charset="0"/>
              </a:rPr>
              <a:t>System Administrator, Product Manager.</a:t>
            </a:r>
          </a:p>
          <a:p>
            <a:pPr lvl="1">
              <a:buFont typeface="+mj-lt"/>
              <a:buAutoNum type="arabicPeriod"/>
            </a:pPr>
            <a:r>
              <a:rPr lang="en-US" altLang="zh-TW" sz="2400" dirty="0">
                <a:latin typeface="Calibri" panose="020F0502020204030204" pitchFamily="34" charset="0"/>
                <a:cs typeface="Calibri" panose="020F0502020204030204" pitchFamily="34" charset="0"/>
              </a:rPr>
              <a:t>Data Analysis: </a:t>
            </a:r>
            <a:r>
              <a:rPr lang="en-US" altLang="zh-TW" sz="2000" i="1" dirty="0">
                <a:latin typeface="Calibri" panose="020F0502020204030204" pitchFamily="34" charset="0"/>
                <a:cs typeface="Calibri" panose="020F0502020204030204" pitchFamily="34" charset="0"/>
              </a:rPr>
              <a:t>Business Intelligence Analyst.</a:t>
            </a:r>
          </a:p>
          <a:p>
            <a:pPr lvl="1">
              <a:buFont typeface="+mj-lt"/>
              <a:buAutoNum type="arabicPeriod"/>
            </a:pPr>
            <a:r>
              <a:rPr lang="en-US" altLang="zh-TW" sz="2400" dirty="0">
                <a:latin typeface="Calibri" panose="020F0502020204030204" pitchFamily="34" charset="0"/>
                <a:cs typeface="Calibri" panose="020F0502020204030204" pitchFamily="34" charset="0"/>
              </a:rPr>
              <a:t>Systems Oversight:</a:t>
            </a:r>
            <a:r>
              <a:rPr lang="zh-TW" altLang="en-US" sz="24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Ethics Expert, Compliance Analyst.</a:t>
            </a:r>
          </a:p>
          <a:p>
            <a:pPr marL="596900" lvl="1" indent="0">
              <a:buNone/>
            </a:pPr>
            <a:r>
              <a:rPr lang="en-US" altLang="zh-TW" sz="2400" dirty="0">
                <a:latin typeface="Calibri" panose="020F0502020204030204" pitchFamily="34" charset="0"/>
                <a:cs typeface="Calibri" panose="020F0502020204030204" pitchFamily="34" charset="0"/>
              </a:rPr>
              <a:t> </a:t>
            </a:r>
            <a:r>
              <a:rPr lang="en-US" altLang="zh-TW" sz="1600" i="1" dirty="0">
                <a:latin typeface="Calibri" panose="020F0502020204030204" pitchFamily="34" charset="0"/>
                <a:cs typeface="Calibri" panose="020F0502020204030204" pitchFamily="34" charset="0"/>
              </a:rPr>
              <a:t>(More Detail, See next slide)</a:t>
            </a:r>
            <a:br>
              <a:rPr lang="en-US" altLang="zh-TW" sz="2400" i="1" dirty="0">
                <a:latin typeface="Calibri" panose="020F0502020204030204" pitchFamily="34" charset="0"/>
                <a:cs typeface="Calibri" panose="020F0502020204030204" pitchFamily="34" charset="0"/>
              </a:rPr>
            </a:br>
            <a:endParaRPr lang="en-US" altLang="zh-TW" sz="2400" dirty="0">
              <a:latin typeface="Calibri" panose="020F0502020204030204" pitchFamily="34" charset="0"/>
              <a:cs typeface="Calibri" panose="020F0502020204030204" pitchFamily="34" charset="0"/>
            </a:endParaRPr>
          </a:p>
          <a:p>
            <a:pPr marL="114300" indent="0">
              <a:buNone/>
            </a:pPr>
            <a:endParaRPr lang="zh-TW" altLang="en-US" sz="2400" dirty="0"/>
          </a:p>
        </p:txBody>
      </p:sp>
      <p:pic>
        <p:nvPicPr>
          <p:cNvPr id="1028" name="Picture 4" descr="Artificial Intelligence (AI) to Create 58 Million New Jobs By 2022 |  BIIA.com | Business Information Industry Association">
            <a:extLst>
              <a:ext uri="{FF2B5EF4-FFF2-40B4-BE49-F238E27FC236}">
                <a16:creationId xmlns:a16="http://schemas.microsoft.com/office/drawing/2014/main" id="{951F654F-E5ED-D20E-D8EC-A803A092A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874" y="1788959"/>
            <a:ext cx="1776248" cy="127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30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Rise of Emerging Industries &amp; Occupations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568228" cy="3668111"/>
          </a:xfrm>
        </p:spPr>
        <p:txBody>
          <a:bodyPr anchor="t"/>
          <a:lstStyle/>
          <a:p>
            <a:pPr marL="114300" indent="0">
              <a:buNone/>
            </a:pPr>
            <a:r>
              <a:rPr lang="en-US" altLang="zh-TW" sz="2400" i="1" dirty="0"/>
              <a:t>&lt; Example</a:t>
            </a:r>
            <a:r>
              <a:rPr lang="zh-TW" altLang="en-US" sz="2400" i="1" dirty="0"/>
              <a:t> </a:t>
            </a:r>
            <a:r>
              <a:rPr lang="en-US" altLang="zh-TW" sz="2400" i="1" dirty="0"/>
              <a:t>&amp;</a:t>
            </a:r>
            <a:r>
              <a:rPr lang="zh-TW" altLang="en-US" sz="2400" i="1" dirty="0"/>
              <a:t> </a:t>
            </a:r>
            <a:r>
              <a:rPr lang="en-US" altLang="zh-TW" sz="2400" i="1" dirty="0"/>
              <a:t>Job Description of New AI Roles</a:t>
            </a:r>
            <a:r>
              <a:rPr lang="zh-TW" altLang="en-US" sz="2400" i="1" dirty="0"/>
              <a:t> </a:t>
            </a:r>
            <a:r>
              <a:rPr lang="en-US" altLang="zh-TW" sz="2400" i="1" dirty="0"/>
              <a:t>&gt;</a:t>
            </a:r>
          </a:p>
          <a:p>
            <a:pPr>
              <a:buFont typeface="Wingdings" panose="05000000000000000000" pitchFamily="2" charset="2"/>
              <a:buChar char="Ø"/>
            </a:pPr>
            <a:r>
              <a:rPr lang="en-US" altLang="zh-TW" sz="2400" dirty="0">
                <a:solidFill>
                  <a:schemeClr val="tx1"/>
                </a:solidFill>
              </a:rPr>
              <a:t>AI Development</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AI Engineer:</a:t>
            </a:r>
            <a:endParaRPr lang="en-US" altLang="zh-TW" sz="2400" i="1" dirty="0">
              <a:solidFill>
                <a:schemeClr val="tx1"/>
              </a:solidFill>
              <a:latin typeface="Calibri" panose="020F0502020204030204" pitchFamily="34" charset="0"/>
              <a:cs typeface="Calibri" panose="020F0502020204030204" pitchFamily="34" charset="0"/>
            </a:endParaRP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Focuses</a:t>
            </a:r>
            <a:r>
              <a:rPr lang="en-US" altLang="zh-TW" sz="2400" i="1"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on developing and implementing AI models,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including designing, building, and optimizing neural networks.</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NLP Engineer:</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Focuses on AI systems that process and understand human language,</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such as speech recognition and text analysis.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Recruiting Company</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Microsoft, Apple, Amazon.</a:t>
            </a:r>
            <a:br>
              <a:rPr lang="en-US" altLang="zh-TW" sz="2000" i="1" dirty="0">
                <a:latin typeface="Calibri" panose="020F0502020204030204" pitchFamily="34" charset="0"/>
                <a:cs typeface="Calibri" panose="020F0502020204030204" pitchFamily="34" charset="0"/>
              </a:rPr>
            </a:br>
            <a:endParaRPr lang="en-US" altLang="zh-TW" sz="2000" i="1" dirty="0">
              <a:latin typeface="Calibri" panose="020F0502020204030204" pitchFamily="34" charset="0"/>
              <a:cs typeface="Calibri" panose="020F0502020204030204" pitchFamily="34" charset="0"/>
            </a:endParaRPr>
          </a:p>
          <a:p>
            <a:pPr lvl="1">
              <a:buFont typeface="+mj-lt"/>
              <a:buAutoNum type="arabicPeriod"/>
            </a:pPr>
            <a:endParaRPr lang="en-US" altLang="zh-TW" sz="2000" i="1" dirty="0">
              <a:latin typeface="Calibri" panose="020F0502020204030204" pitchFamily="34" charset="0"/>
              <a:cs typeface="Calibri" panose="020F0502020204030204" pitchFamily="34" charset="0"/>
            </a:endParaRPr>
          </a:p>
        </p:txBody>
      </p:sp>
      <p:pic>
        <p:nvPicPr>
          <p:cNvPr id="2050" name="Picture 2" descr="Top 10 Companies Hiring Machine Learning Engineer | Machine Learning Jobs |  AI and ML | Simplilearn - YouTube">
            <a:hlinkClick r:id="rId3"/>
            <a:extLst>
              <a:ext uri="{FF2B5EF4-FFF2-40B4-BE49-F238E27FC236}">
                <a16:creationId xmlns:a16="http://schemas.microsoft.com/office/drawing/2014/main" id="{3B50EC86-208B-26B5-61DD-E9BB004D16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692"/>
          <a:stretch/>
        </p:blipFill>
        <p:spPr bwMode="auto">
          <a:xfrm>
            <a:off x="6497690" y="3996162"/>
            <a:ext cx="2627586" cy="112820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3E1D35C-9EEF-ED5E-97FC-5DA913A4FBE3}"/>
              </a:ext>
            </a:extLst>
          </p:cNvPr>
          <p:cNvSpPr txBox="1"/>
          <p:nvPr/>
        </p:nvSpPr>
        <p:spPr>
          <a:xfrm>
            <a:off x="3284482" y="4698475"/>
            <a:ext cx="3410608" cy="369332"/>
          </a:xfrm>
          <a:prstGeom prst="rect">
            <a:avLst/>
          </a:prstGeom>
          <a:noFill/>
        </p:spPr>
        <p:txBody>
          <a:bodyPr wrap="square" rtlCol="0">
            <a:spAutoFit/>
          </a:bodyPr>
          <a:lstStyle/>
          <a:p>
            <a:r>
              <a:rPr lang="en-US" altLang="zh-TW" sz="1800" i="1" dirty="0">
                <a:solidFill>
                  <a:schemeClr val="lt1"/>
                </a:solidFill>
                <a:latin typeface="Calibri" panose="020F0502020204030204" pitchFamily="34" charset="0"/>
                <a:ea typeface="Roboto Condensed Light"/>
                <a:cs typeface="Calibri" panose="020F0502020204030204" pitchFamily="34" charset="0"/>
                <a:sym typeface="Roboto Condensed Light"/>
              </a:rPr>
              <a:t>For more detail, click the icon. </a:t>
            </a:r>
            <a:r>
              <a:rPr lang="zh-TW" altLang="en-US" sz="1800" i="1" dirty="0">
                <a:solidFill>
                  <a:schemeClr val="lt1"/>
                </a:solidFill>
                <a:latin typeface="Calibri" panose="020F0502020204030204" pitchFamily="34" charset="0"/>
                <a:ea typeface="Roboto Condensed Light"/>
                <a:cs typeface="Calibri" panose="020F0502020204030204" pitchFamily="34" charset="0"/>
                <a:sym typeface="Roboto Condensed Light"/>
              </a:rPr>
              <a:t>→</a:t>
            </a:r>
            <a:endParaRPr lang="zh-TW" altLang="en-US" sz="1800" i="1" dirty="0">
              <a:solidFill>
                <a:schemeClr val="lt1"/>
              </a:solidFill>
              <a:latin typeface="Calibri" panose="020F0502020204030204" pitchFamily="34" charset="0"/>
              <a:cs typeface="Calibri" panose="020F0502020204030204" pitchFamily="34" charset="0"/>
              <a:sym typeface="Roboto Condensed Light"/>
            </a:endParaRPr>
          </a:p>
        </p:txBody>
      </p:sp>
    </p:spTree>
    <p:extLst>
      <p:ext uri="{BB962C8B-B14F-4D97-AF65-F5344CB8AC3E}">
        <p14:creationId xmlns:p14="http://schemas.microsoft.com/office/powerpoint/2010/main" val="110767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Rise of Emerging Industries &amp; Occupations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568228" cy="3668111"/>
          </a:xfrm>
        </p:spPr>
        <p:txBody>
          <a:bodyPr anchor="t"/>
          <a:lstStyle/>
          <a:p>
            <a:pPr marL="114300" indent="0">
              <a:buNone/>
            </a:pPr>
            <a:r>
              <a:rPr lang="en-US" altLang="zh-TW" sz="2400" i="1" dirty="0"/>
              <a:t>&lt; Example</a:t>
            </a:r>
            <a:r>
              <a:rPr lang="zh-TW" altLang="en-US" sz="2400" i="1" dirty="0"/>
              <a:t> </a:t>
            </a:r>
            <a:r>
              <a:rPr lang="en-US" altLang="zh-TW" sz="2400" i="1" dirty="0"/>
              <a:t>&amp;</a:t>
            </a:r>
            <a:r>
              <a:rPr lang="zh-TW" altLang="en-US" sz="2400" i="1" dirty="0"/>
              <a:t> </a:t>
            </a:r>
            <a:r>
              <a:rPr lang="en-US" altLang="zh-TW" sz="2400" i="1" dirty="0"/>
              <a:t>Job Description of New AI Roles</a:t>
            </a:r>
            <a:r>
              <a:rPr lang="zh-TW" altLang="en-US" sz="2400" i="1" dirty="0"/>
              <a:t> </a:t>
            </a:r>
            <a:r>
              <a:rPr lang="en-US" altLang="zh-TW" sz="2400" i="1" dirty="0"/>
              <a:t>&gt;</a:t>
            </a:r>
          </a:p>
          <a:p>
            <a:pPr>
              <a:buFont typeface="Wingdings" panose="05000000000000000000" pitchFamily="2" charset="2"/>
              <a:buChar char="Ø"/>
            </a:pPr>
            <a:r>
              <a:rPr lang="en-US" altLang="zh-TW" sz="2400" dirty="0">
                <a:solidFill>
                  <a:schemeClr val="tx1"/>
                </a:solidFill>
              </a:rPr>
              <a:t>AI Maintenance</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Systems Administrator:</a:t>
            </a:r>
            <a:endParaRPr lang="en-US" altLang="zh-TW" sz="2000" i="1" dirty="0">
              <a:solidFill>
                <a:schemeClr val="tx1"/>
              </a:solidFill>
              <a:latin typeface="Calibri" panose="020F0502020204030204" pitchFamily="34" charset="0"/>
              <a:cs typeface="Calibri" panose="020F0502020204030204" pitchFamily="34" charset="0"/>
            </a:endParaRP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Responsible for monitoring and maintaining operational AI systems to ensure the stability and efficiency.</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Product Manager:</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Manages the lifecycle of AI products, including planning, defining requirements, and coordinating cross-functional teams.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Enhancing decision-making, improving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customer experiences and streamlining workflows.</a:t>
            </a:r>
          </a:p>
        </p:txBody>
      </p:sp>
      <p:pic>
        <p:nvPicPr>
          <p:cNvPr id="3074" name="Picture 2" descr="The Role of Artificial Intelligence in Product Management&quot; is a trending  topic in the world of">
            <a:hlinkClick r:id="rId3"/>
            <a:extLst>
              <a:ext uri="{FF2B5EF4-FFF2-40B4-BE49-F238E27FC236}">
                <a16:creationId xmlns:a16="http://schemas.microsoft.com/office/drawing/2014/main" id="{6DCB565C-3476-CA5B-A89A-186FF89E5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649" y="4056995"/>
            <a:ext cx="1912882" cy="10759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458A801-3239-CE4A-8BCD-031D1EDB0797}"/>
              </a:ext>
            </a:extLst>
          </p:cNvPr>
          <p:cNvSpPr txBox="1"/>
          <p:nvPr/>
        </p:nvSpPr>
        <p:spPr>
          <a:xfrm>
            <a:off x="4041227" y="4774168"/>
            <a:ext cx="3305505" cy="369332"/>
          </a:xfrm>
          <a:prstGeom prst="rect">
            <a:avLst/>
          </a:prstGeom>
          <a:noFill/>
        </p:spPr>
        <p:txBody>
          <a:bodyPr wrap="square" rtlCol="0">
            <a:spAutoFit/>
          </a:bodyPr>
          <a:lstStyle/>
          <a:p>
            <a:r>
              <a:rPr lang="en-US" altLang="zh-TW" sz="1800" i="1" dirty="0">
                <a:solidFill>
                  <a:schemeClr val="lt1"/>
                </a:solidFill>
                <a:latin typeface="Calibri" panose="020F0502020204030204" pitchFamily="34" charset="0"/>
                <a:ea typeface="Roboto Condensed Light"/>
                <a:cs typeface="Calibri" panose="020F0502020204030204" pitchFamily="34" charset="0"/>
                <a:sym typeface="Roboto Condensed Light"/>
              </a:rPr>
              <a:t>For more detail, click the icon. </a:t>
            </a:r>
            <a:r>
              <a:rPr lang="zh-TW" altLang="en-US" sz="1800" i="1" dirty="0">
                <a:solidFill>
                  <a:schemeClr val="lt1"/>
                </a:solidFill>
                <a:latin typeface="Calibri" panose="020F0502020204030204" pitchFamily="34" charset="0"/>
                <a:ea typeface="Roboto Condensed Light"/>
                <a:cs typeface="Calibri" panose="020F0502020204030204" pitchFamily="34" charset="0"/>
                <a:sym typeface="Roboto Condensed Light"/>
              </a:rPr>
              <a:t>→</a:t>
            </a:r>
            <a:endParaRPr lang="zh-TW" altLang="en-US" sz="1800" i="1" dirty="0">
              <a:solidFill>
                <a:schemeClr val="lt1"/>
              </a:solidFill>
              <a:latin typeface="Calibri" panose="020F0502020204030204" pitchFamily="34" charset="0"/>
              <a:cs typeface="Calibri" panose="020F0502020204030204" pitchFamily="34" charset="0"/>
              <a:sym typeface="Roboto Condensed Light"/>
            </a:endParaRPr>
          </a:p>
        </p:txBody>
      </p:sp>
    </p:spTree>
    <p:extLst>
      <p:ext uri="{BB962C8B-B14F-4D97-AF65-F5344CB8AC3E}">
        <p14:creationId xmlns:p14="http://schemas.microsoft.com/office/powerpoint/2010/main" val="175600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Rise of Emerging Industries &amp; Occupations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568228" cy="3668111"/>
          </a:xfrm>
        </p:spPr>
        <p:txBody>
          <a:bodyPr anchor="t"/>
          <a:lstStyle/>
          <a:p>
            <a:pPr marL="114300" indent="0">
              <a:buNone/>
            </a:pPr>
            <a:r>
              <a:rPr lang="en-US" altLang="zh-TW" sz="2400" i="1" dirty="0"/>
              <a:t>&lt; Example</a:t>
            </a:r>
            <a:r>
              <a:rPr lang="zh-TW" altLang="en-US" sz="2400" i="1" dirty="0"/>
              <a:t> </a:t>
            </a:r>
            <a:r>
              <a:rPr lang="en-US" altLang="zh-TW" sz="2400" i="1" dirty="0"/>
              <a:t>&amp;</a:t>
            </a:r>
            <a:r>
              <a:rPr lang="zh-TW" altLang="en-US" sz="2400" i="1" dirty="0"/>
              <a:t> </a:t>
            </a:r>
            <a:r>
              <a:rPr lang="en-US" altLang="zh-TW" sz="2400" i="1" dirty="0"/>
              <a:t>Job Description of New AI Roles</a:t>
            </a:r>
            <a:r>
              <a:rPr lang="zh-TW" altLang="en-US" sz="2400" i="1" dirty="0"/>
              <a:t> </a:t>
            </a:r>
            <a:r>
              <a:rPr lang="en-US" altLang="zh-TW" sz="2400" i="1" dirty="0"/>
              <a:t>&gt;</a:t>
            </a:r>
          </a:p>
          <a:p>
            <a:pPr>
              <a:buFont typeface="Wingdings" panose="05000000000000000000" pitchFamily="2" charset="2"/>
              <a:buChar char="Ø"/>
            </a:pPr>
            <a:r>
              <a:rPr lang="en-US" altLang="zh-TW" sz="2400" dirty="0">
                <a:solidFill>
                  <a:schemeClr val="tx1"/>
                </a:solidFill>
              </a:rPr>
              <a:t>Data Analysis</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Business Intelligence Analyst:</a:t>
            </a:r>
            <a:endParaRPr lang="en-US" altLang="zh-TW" sz="2000" i="1" dirty="0">
              <a:solidFill>
                <a:schemeClr val="tx1"/>
              </a:solidFill>
              <a:latin typeface="Calibri" panose="020F0502020204030204" pitchFamily="34" charset="0"/>
              <a:cs typeface="Calibri" panose="020F0502020204030204" pitchFamily="34" charset="0"/>
            </a:endParaRP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Business intelligence is the process of surfacing and analyzing data in an organization to make informed business decisions. </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Analyst focuses on using data analysis to drive business decision-making and strategy formulation.</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Data Engineer:</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Responsible for building and managing data processing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systems to support data analysis and ML activities.</a:t>
            </a:r>
          </a:p>
        </p:txBody>
      </p:sp>
      <p:sp>
        <p:nvSpPr>
          <p:cNvPr id="3" name="文字方塊 2">
            <a:extLst>
              <a:ext uri="{FF2B5EF4-FFF2-40B4-BE49-F238E27FC236}">
                <a16:creationId xmlns:a16="http://schemas.microsoft.com/office/drawing/2014/main" id="{8458A801-3239-CE4A-8BCD-031D1EDB0797}"/>
              </a:ext>
            </a:extLst>
          </p:cNvPr>
          <p:cNvSpPr txBox="1"/>
          <p:nvPr/>
        </p:nvSpPr>
        <p:spPr>
          <a:xfrm>
            <a:off x="7266127" y="4440332"/>
            <a:ext cx="1877873" cy="646331"/>
          </a:xfrm>
          <a:prstGeom prst="rect">
            <a:avLst/>
          </a:prstGeom>
          <a:noFill/>
        </p:spPr>
        <p:txBody>
          <a:bodyPr wrap="square" rtlCol="0">
            <a:spAutoFit/>
          </a:bodyPr>
          <a:lstStyle/>
          <a:p>
            <a:r>
              <a:rPr lang="zh-TW" altLang="en-US" sz="1800" i="1" dirty="0">
                <a:solidFill>
                  <a:schemeClr val="lt1"/>
                </a:solidFill>
                <a:latin typeface="Calibri" panose="020F0502020204030204" pitchFamily="34" charset="0"/>
                <a:ea typeface="Roboto Condensed Light"/>
                <a:cs typeface="Calibri" panose="020F0502020204030204" pitchFamily="34" charset="0"/>
                <a:sym typeface="Roboto Condensed Light"/>
              </a:rPr>
              <a:t>↑</a:t>
            </a:r>
            <a:r>
              <a:rPr lang="en-US" altLang="zh-TW" sz="1800" i="1" dirty="0">
                <a:solidFill>
                  <a:schemeClr val="lt1"/>
                </a:solidFill>
                <a:latin typeface="Calibri" panose="020F0502020204030204" pitchFamily="34" charset="0"/>
                <a:ea typeface="Roboto Condensed Light"/>
                <a:cs typeface="Calibri" panose="020F0502020204030204" pitchFamily="34" charset="0"/>
                <a:sym typeface="Roboto Condensed Light"/>
              </a:rPr>
              <a:t>For more detail, click the icon.</a:t>
            </a:r>
            <a:endParaRPr lang="zh-TW" altLang="en-US" sz="1800" i="1" dirty="0">
              <a:solidFill>
                <a:schemeClr val="lt1"/>
              </a:solidFill>
              <a:latin typeface="Calibri" panose="020F0502020204030204" pitchFamily="34" charset="0"/>
              <a:cs typeface="Calibri" panose="020F0502020204030204" pitchFamily="34" charset="0"/>
              <a:sym typeface="Roboto Condensed Light"/>
            </a:endParaRPr>
          </a:p>
        </p:txBody>
      </p:sp>
      <p:pic>
        <p:nvPicPr>
          <p:cNvPr id="4098" name="Picture 2" descr="The Role of Business Intelligence: What it Is and Why it Matters | Tutorial  by Chartio">
            <a:hlinkClick r:id="rId3"/>
            <a:extLst>
              <a:ext uri="{FF2B5EF4-FFF2-40B4-BE49-F238E27FC236}">
                <a16:creationId xmlns:a16="http://schemas.microsoft.com/office/drawing/2014/main" id="{CFAA5EC8-1CCE-52C6-5099-50156CC97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127" y="3454449"/>
            <a:ext cx="1877873" cy="98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6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Rise of Emerging Industries &amp; Occupations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115525"/>
            <a:ext cx="8568228" cy="3668111"/>
          </a:xfrm>
        </p:spPr>
        <p:txBody>
          <a:bodyPr anchor="t"/>
          <a:lstStyle/>
          <a:p>
            <a:pPr marL="114300" indent="0">
              <a:buNone/>
            </a:pPr>
            <a:r>
              <a:rPr lang="en-US" altLang="zh-TW" sz="2400" i="1" dirty="0"/>
              <a:t>&lt; Example</a:t>
            </a:r>
            <a:r>
              <a:rPr lang="zh-TW" altLang="en-US" sz="2400" i="1" dirty="0"/>
              <a:t> </a:t>
            </a:r>
            <a:r>
              <a:rPr lang="en-US" altLang="zh-TW" sz="2400" i="1" dirty="0"/>
              <a:t>&amp;</a:t>
            </a:r>
            <a:r>
              <a:rPr lang="zh-TW" altLang="en-US" sz="2400" i="1" dirty="0"/>
              <a:t> </a:t>
            </a:r>
            <a:r>
              <a:rPr lang="en-US" altLang="zh-TW" sz="2400" i="1" dirty="0"/>
              <a:t>Job Description of New AI Roles</a:t>
            </a:r>
            <a:r>
              <a:rPr lang="zh-TW" altLang="en-US" sz="2400" i="1" dirty="0"/>
              <a:t> </a:t>
            </a:r>
            <a:r>
              <a:rPr lang="en-US" altLang="zh-TW" sz="2400" i="1" dirty="0"/>
              <a:t>&gt;</a:t>
            </a:r>
          </a:p>
          <a:p>
            <a:pPr>
              <a:buFont typeface="Wingdings" panose="05000000000000000000" pitchFamily="2" charset="2"/>
              <a:buChar char="Ø"/>
            </a:pPr>
            <a:r>
              <a:rPr lang="en-US" altLang="zh-TW" sz="2400" dirty="0"/>
              <a:t> </a:t>
            </a:r>
            <a:r>
              <a:rPr lang="en-US" altLang="zh-TW" sz="2400" dirty="0">
                <a:solidFill>
                  <a:schemeClr val="tx1"/>
                </a:solidFill>
              </a:rPr>
              <a:t>Systems Oversight</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Ethics Expert:</a:t>
            </a:r>
            <a:endParaRPr lang="en-US" altLang="zh-TW" sz="2000" i="1" dirty="0">
              <a:solidFill>
                <a:schemeClr val="tx1"/>
              </a:solidFill>
              <a:latin typeface="Calibri" panose="020F0502020204030204" pitchFamily="34" charset="0"/>
              <a:cs typeface="Calibri" panose="020F0502020204030204" pitchFamily="34" charset="0"/>
            </a:endParaRP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Ensures that the development and use of AI systems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adhere to ethical standards and legal norms.</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The growing popularity of the use cases of artificial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intelligence has created concerns regarding ethics. </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It is important to identify the values and principles for </a:t>
            </a:r>
            <a:br>
              <a:rPr lang="en-US" altLang="zh-TW" sz="2000" i="1" dirty="0">
                <a:latin typeface="Calibri" panose="020F0502020204030204" pitchFamily="34" charset="0"/>
                <a:cs typeface="Calibri" panose="020F0502020204030204" pitchFamily="34" charset="0"/>
              </a:rPr>
            </a:br>
            <a:r>
              <a:rPr lang="en-US" altLang="zh-TW" sz="2000" i="1" dirty="0">
                <a:latin typeface="Calibri" panose="020F0502020204030204" pitchFamily="34" charset="0"/>
                <a:cs typeface="Calibri" panose="020F0502020204030204" pitchFamily="34" charset="0"/>
              </a:rPr>
              <a:t>ethical AI, as artificial intelligence would directly affect human lives. </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Compliance Analyst:</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Focuses on ensuring AI systems comply with industry standards and regulatory requirements, particularly in data privacy and security.</a:t>
            </a:r>
          </a:p>
        </p:txBody>
      </p:sp>
      <p:pic>
        <p:nvPicPr>
          <p:cNvPr id="5124" name="Picture 4" descr="Know the Ethics of AI in Healthcare - 101 Blockchains">
            <a:hlinkClick r:id="rId3"/>
            <a:extLst>
              <a:ext uri="{FF2B5EF4-FFF2-40B4-BE49-F238E27FC236}">
                <a16:creationId xmlns:a16="http://schemas.microsoft.com/office/drawing/2014/main" id="{5F171DB4-7702-2BDF-74C2-863282F36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469" y="2915728"/>
            <a:ext cx="1872960" cy="9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46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Demand for Cross-disciplinary Skills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184600" cy="3668111"/>
          </a:xfrm>
        </p:spPr>
        <p:txBody>
          <a:bodyPr anchor="t"/>
          <a:lstStyle/>
          <a:p>
            <a:pPr>
              <a:buFont typeface="Wingdings" panose="05000000000000000000" pitchFamily="2" charset="2"/>
              <a:buChar char="Ø"/>
            </a:pPr>
            <a:r>
              <a:rPr lang="en-US" altLang="zh-TW" sz="2400" b="1" i="1" dirty="0">
                <a:solidFill>
                  <a:schemeClr val="tx1"/>
                </a:solidFill>
              </a:rPr>
              <a:t>Skill Shift</a:t>
            </a:r>
            <a:br>
              <a:rPr lang="en-US" altLang="zh-TW" sz="2400" dirty="0"/>
            </a:br>
            <a:r>
              <a:rPr lang="en-US" altLang="zh-TW" sz="2400" dirty="0"/>
              <a:t>Upskilling and reskilling programs become crucial for the workforce to adapt to the evolving job landscape. </a:t>
            </a:r>
          </a:p>
          <a:p>
            <a:pPr>
              <a:buFont typeface="Wingdings" panose="05000000000000000000" pitchFamily="2" charset="2"/>
              <a:buChar char="Ø"/>
            </a:pPr>
            <a:r>
              <a:rPr lang="en-US" altLang="zh-TW" sz="2400" i="1" dirty="0">
                <a:solidFill>
                  <a:schemeClr val="tx1"/>
                </a:solidFill>
              </a:rPr>
              <a:t>What skills may be needed?</a:t>
            </a:r>
          </a:p>
          <a:p>
            <a:pPr lvl="1">
              <a:buFont typeface="+mj-lt"/>
              <a:buAutoNum type="arabicPeriod"/>
            </a:pPr>
            <a:r>
              <a:rPr lang="en-US" altLang="zh-TW" sz="2400" dirty="0">
                <a:solidFill>
                  <a:schemeClr val="tx1"/>
                </a:solidFill>
                <a:latin typeface="Calibri" panose="020F0502020204030204" pitchFamily="34" charset="0"/>
                <a:cs typeface="Calibri" panose="020F0502020204030204" pitchFamily="34" charset="0"/>
              </a:rPr>
              <a:t>Programming &amp;</a:t>
            </a:r>
            <a:r>
              <a:rPr lang="zh-TW" altLang="en-US" sz="2400" dirty="0">
                <a:solidFill>
                  <a:schemeClr val="tx1"/>
                </a:solidFill>
                <a:latin typeface="Calibri" panose="020F0502020204030204" pitchFamily="34" charset="0"/>
                <a:cs typeface="Calibri" panose="020F0502020204030204" pitchFamily="34" charset="0"/>
              </a:rPr>
              <a:t> </a:t>
            </a:r>
            <a:r>
              <a:rPr lang="en-US" altLang="zh-TW" sz="2400" dirty="0">
                <a:solidFill>
                  <a:schemeClr val="tx1"/>
                </a:solidFill>
                <a:latin typeface="Calibri" panose="020F0502020204030204" pitchFamily="34" charset="0"/>
                <a:cs typeface="Calibri" panose="020F0502020204030204" pitchFamily="34" charset="0"/>
              </a:rPr>
              <a:t>Software Development:</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Familiar with at least one programming language (such as Python or C++) and understand the basic principles of software development.</a:t>
            </a:r>
          </a:p>
          <a:p>
            <a:pPr lvl="1">
              <a:buFont typeface="+mj-lt"/>
              <a:buAutoNum type="arabicPeriod" startAt="2"/>
            </a:pPr>
            <a:r>
              <a:rPr lang="en-US" altLang="zh-TW" sz="2400" dirty="0">
                <a:solidFill>
                  <a:schemeClr val="tx1"/>
                </a:solidFill>
                <a:latin typeface="Calibri" panose="020F0502020204030204" pitchFamily="34" charset="0"/>
                <a:cs typeface="Calibri" panose="020F0502020204030204" pitchFamily="34" charset="0"/>
              </a:rPr>
              <a:t>Data Processing &amp; Data Engineering:</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AI systems heavily rely on data.</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Strong data science skills (data cleaning, data transformation, and data storage techniques) are vital for AI development.</a:t>
            </a:r>
          </a:p>
        </p:txBody>
      </p:sp>
      <p:pic>
        <p:nvPicPr>
          <p:cNvPr id="2" name="Picture 2">
            <a:hlinkClick r:id="rId3"/>
            <a:extLst>
              <a:ext uri="{FF2B5EF4-FFF2-40B4-BE49-F238E27FC236}">
                <a16:creationId xmlns:a16="http://schemas.microsoft.com/office/drawing/2014/main" id="{E1C40AB1-BFB0-41A4-B5CF-F8812A4E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060" y="2208362"/>
            <a:ext cx="1814436" cy="102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6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t>Demand for Cross-disciplinary Skills</a:t>
            </a:r>
            <a:endParaRPr lang="zh-TW" altLang="en-US" dirty="0"/>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184600" cy="3668111"/>
          </a:xfrm>
        </p:spPr>
        <p:txBody>
          <a:bodyPr anchor="t"/>
          <a:lstStyle/>
          <a:p>
            <a:pPr>
              <a:buFont typeface="Wingdings" panose="05000000000000000000" pitchFamily="2" charset="2"/>
              <a:buChar char="Ø"/>
            </a:pPr>
            <a:r>
              <a:rPr lang="en-US" altLang="zh-TW" sz="2400" i="1" dirty="0">
                <a:solidFill>
                  <a:schemeClr val="tx1"/>
                </a:solidFill>
              </a:rPr>
              <a:t>What skills may be needed?</a:t>
            </a:r>
          </a:p>
          <a:p>
            <a:pPr lvl="1">
              <a:buFont typeface="+mj-lt"/>
              <a:buAutoNum type="arabicPeriod" startAt="3"/>
            </a:pPr>
            <a:r>
              <a:rPr lang="en-US" altLang="zh-TW" sz="2400" dirty="0">
                <a:solidFill>
                  <a:schemeClr val="tx1"/>
                </a:solidFill>
                <a:latin typeface="Calibri" panose="020F0502020204030204" pitchFamily="34" charset="0"/>
                <a:cs typeface="Calibri" panose="020F0502020204030204" pitchFamily="34" charset="0"/>
              </a:rPr>
              <a:t>Machine Learning:</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Machine learning is a subset of AI that enables systems to learn from data and improve their performance.</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Understanding machine learning algorithms, such as linear regression, decision trees, neural networks, etc. is essential for developing AI models to do accurate predictions and decisions.</a:t>
            </a:r>
          </a:p>
          <a:p>
            <a:pPr lvl="1">
              <a:buFont typeface="+mj-lt"/>
              <a:buAutoNum type="arabicPeriod" startAt="4"/>
            </a:pPr>
            <a:r>
              <a:rPr lang="en-US" altLang="zh-TW" sz="2400" dirty="0">
                <a:solidFill>
                  <a:schemeClr val="tx1"/>
                </a:solidFill>
                <a:latin typeface="Calibri" panose="020F0502020204030204" pitchFamily="34" charset="0"/>
                <a:cs typeface="Calibri" panose="020F0502020204030204" pitchFamily="34" charset="0"/>
              </a:rPr>
              <a:t>Natural Language Processing:</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Skills in processing and understanding human language, including sentiment analysis, language translation, and text summarization.</a:t>
            </a:r>
          </a:p>
          <a:p>
            <a:pPr marL="939800" lvl="1" indent="-342900">
              <a:buFont typeface="Arial" panose="020B0604020202020204" pitchFamily="34" charset="0"/>
              <a:buChar char="•"/>
            </a:pPr>
            <a:r>
              <a:rPr lang="en-US" altLang="zh-TW" sz="2000" i="1" dirty="0">
                <a:latin typeface="Calibri" panose="020F0502020204030204" pitchFamily="34" charset="0"/>
                <a:cs typeface="Calibri" panose="020F0502020204030204" pitchFamily="34" charset="0"/>
              </a:rPr>
              <a:t>It is valuable for developing AI applications in areas like chatbots.</a:t>
            </a:r>
          </a:p>
        </p:txBody>
      </p:sp>
      <p:pic>
        <p:nvPicPr>
          <p:cNvPr id="6148" name="Picture 4" descr="Empowering Intelligent Applications: The Importance of NLP and ML Libraries  Today – Zaytrics Pvt">
            <a:extLst>
              <a:ext uri="{FF2B5EF4-FFF2-40B4-BE49-F238E27FC236}">
                <a16:creationId xmlns:a16="http://schemas.microsoft.com/office/drawing/2014/main" id="{769D636F-89EC-C415-47D9-731805D58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476" y="1233359"/>
            <a:ext cx="1630394" cy="90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6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22D6F4-A7A5-9F20-293F-45AAF7E1F031}"/>
              </a:ext>
            </a:extLst>
          </p:cNvPr>
          <p:cNvSpPr>
            <a:spLocks noGrp="1"/>
          </p:cNvSpPr>
          <p:nvPr>
            <p:ph type="ctrTitle"/>
          </p:nvPr>
        </p:nvSpPr>
        <p:spPr/>
        <p:txBody>
          <a:bodyPr/>
          <a:lstStyle/>
          <a:p>
            <a:pPr algn="l"/>
            <a:r>
              <a:rPr lang="en-US" altLang="zh-TW" dirty="0">
                <a:latin typeface="Calibri" panose="020F0502020204030204" pitchFamily="34" charset="0"/>
                <a:cs typeface="Calibri" panose="020F0502020204030204" pitchFamily="34" charset="0"/>
              </a:rPr>
              <a:t>Demand for Cross-disciplinary Skills</a:t>
            </a:r>
            <a:endParaRPr lang="zh-TW" altLang="en-US"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504C0A9-7F26-A482-AF22-A87BF515B9F2}"/>
              </a:ext>
            </a:extLst>
          </p:cNvPr>
          <p:cNvSpPr>
            <a:spLocks noGrp="1"/>
          </p:cNvSpPr>
          <p:nvPr>
            <p:ph type="subTitle" idx="1"/>
          </p:nvPr>
        </p:nvSpPr>
        <p:spPr>
          <a:xfrm>
            <a:off x="502200" y="1324302"/>
            <a:ext cx="8184600" cy="3668111"/>
          </a:xfrm>
        </p:spPr>
        <p:txBody>
          <a:bodyPr anchor="t"/>
          <a:lstStyle/>
          <a:p>
            <a:pPr>
              <a:buFont typeface="Wingdings" panose="05000000000000000000" pitchFamily="2" charset="2"/>
              <a:buChar char="Ø"/>
            </a:pPr>
            <a:r>
              <a:rPr lang="en-US" altLang="zh-TW" sz="2400" b="1" i="1" dirty="0">
                <a:solidFill>
                  <a:schemeClr val="tx1"/>
                </a:solidFill>
                <a:latin typeface="Calibri" panose="020F0502020204030204" pitchFamily="34" charset="0"/>
                <a:cs typeface="Calibri" panose="020F0502020204030204" pitchFamily="34" charset="0"/>
              </a:rPr>
              <a:t>Cross-disciplinary Skills</a:t>
            </a:r>
          </a:p>
          <a:p>
            <a:pPr>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Cross-disciplinary skills play a vital role in the field of Artificial Intelligence, as the application of AI spans multiple domains and professions.</a:t>
            </a:r>
          </a:p>
          <a:p>
            <a:pPr>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The importance of these interdisciplinary skills is increasingly recognized, as they blend technical knowledge of AI with expertise from other fields to address complex </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and diverse challenges.</a:t>
            </a:r>
          </a:p>
        </p:txBody>
      </p:sp>
      <p:pic>
        <p:nvPicPr>
          <p:cNvPr id="6" name="圖片 5">
            <a:extLst>
              <a:ext uri="{FF2B5EF4-FFF2-40B4-BE49-F238E27FC236}">
                <a16:creationId xmlns:a16="http://schemas.microsoft.com/office/drawing/2014/main" id="{91BC5581-6D43-022C-D225-EED3090D376B}"/>
              </a:ext>
            </a:extLst>
          </p:cNvPr>
          <p:cNvPicPr>
            <a:picLocks noChangeAspect="1"/>
          </p:cNvPicPr>
          <p:nvPr/>
        </p:nvPicPr>
        <p:blipFill>
          <a:blip r:embed="rId3"/>
          <a:stretch>
            <a:fillRect/>
          </a:stretch>
        </p:blipFill>
        <p:spPr>
          <a:xfrm>
            <a:off x="7582620" y="3599372"/>
            <a:ext cx="1535502" cy="1535502"/>
          </a:xfrm>
          <a:prstGeom prst="rect">
            <a:avLst/>
          </a:prstGeom>
        </p:spPr>
      </p:pic>
    </p:spTree>
    <p:extLst>
      <p:ext uri="{BB962C8B-B14F-4D97-AF65-F5344CB8AC3E}">
        <p14:creationId xmlns:p14="http://schemas.microsoft.com/office/powerpoint/2010/main" val="611135742"/>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2963</TotalTime>
  <Words>1507</Words>
  <Application>Microsoft Office PowerPoint</Application>
  <PresentationFormat>如螢幕大小 (16:9)</PresentationFormat>
  <Paragraphs>135</Paragraphs>
  <Slides>15</Slides>
  <Notes>15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15</vt:i4>
      </vt:variant>
    </vt:vector>
  </HeadingPairs>
  <TitlesOfParts>
    <vt:vector size="23" baseType="lpstr">
      <vt:lpstr>Roboto Condensed Light</vt:lpstr>
      <vt:lpstr>Fira Sans Extra Condensed Medium</vt:lpstr>
      <vt:lpstr>Livvic</vt:lpstr>
      <vt:lpstr>Calibri</vt:lpstr>
      <vt:lpstr>Wingdings</vt:lpstr>
      <vt:lpstr>Arial</vt:lpstr>
      <vt:lpstr>Squada One</vt:lpstr>
      <vt:lpstr>Tech Startup XL by Slidesgo</vt:lpstr>
      <vt:lpstr>03  Professional Transformation</vt:lpstr>
      <vt:lpstr>Rise of Emerging Industries &amp; Occupations</vt:lpstr>
      <vt:lpstr>Rise of Emerging Industries &amp; Occupations</vt:lpstr>
      <vt:lpstr>Rise of Emerging Industries &amp; Occupations</vt:lpstr>
      <vt:lpstr>Rise of Emerging Industries &amp; Occupations</vt:lpstr>
      <vt:lpstr>Rise of Emerging Industries &amp; Occupations</vt:lpstr>
      <vt:lpstr>Demand for Cross-disciplinary Skills</vt:lpstr>
      <vt:lpstr>Demand for Cross-disciplinary Skills</vt:lpstr>
      <vt:lpstr>Demand for Cross-disciplinary Skills</vt:lpstr>
      <vt:lpstr>Demand for Cross-disciplinary Skills</vt:lpstr>
      <vt:lpstr>Demand for Cross-disciplinary Skills</vt:lpstr>
      <vt:lpstr>Demand for Cross-disciplinary Skills</vt:lpstr>
      <vt:lpstr>Career Transition</vt:lpstr>
      <vt:lpstr>Career Transition</vt:lpstr>
      <vt:lpstr>Conclusion &amp;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dc:title>
  <cp:lastModifiedBy>哲平 何</cp:lastModifiedBy>
  <cp:revision>126</cp:revision>
  <dcterms:modified xsi:type="dcterms:W3CDTF">2023-12-09T09:39:03Z</dcterms:modified>
</cp:coreProperties>
</file>